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6" r:id="rId10"/>
    <p:sldId id="357" r:id="rId11"/>
    <p:sldId id="358" r:id="rId12"/>
    <p:sldId id="359" r:id="rId13"/>
    <p:sldId id="360" r:id="rId14"/>
    <p:sldId id="41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4" r:id="rId55"/>
    <p:sldId id="405" r:id="rId56"/>
    <p:sldId id="406" r:id="rId57"/>
    <p:sldId id="407" r:id="rId58"/>
    <p:sldId id="408" r:id="rId59"/>
    <p:sldId id="409" r:id="rId60"/>
    <p:sldId id="410" r:id="rId61"/>
  </p:sldIdLst>
  <p:sldSz cx="9144000" cy="6858000" type="screen4x3"/>
  <p:notesSz cx="6805613" cy="9939338"/>
  <p:embeddedFontLst>
    <p:embeddedFont>
      <p:font typeface="Tahoma" panose="020B0604030504040204" pitchFamily="34" charset="0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나눔손글씨 펜" panose="03040600000000000000" pitchFamily="66" charset="-127"/>
      <p:regular r:id="rId67"/>
    </p:embeddedFont>
    <p:embeddedFont>
      <p:font typeface="HY견고딕" panose="02030600000101010101" pitchFamily="18" charset="-127"/>
      <p:regular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6" autoAdjust="0"/>
    <p:restoredTop sz="94660"/>
  </p:normalViewPr>
  <p:slideViewPr>
    <p:cSldViewPr>
      <p:cViewPr varScale="1">
        <p:scale>
          <a:sx n="156" d="100"/>
          <a:sy n="156" d="100"/>
        </p:scale>
        <p:origin x="1194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2018-08-19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908720"/>
            <a:ext cx="7128792" cy="122413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6000" b="1" dirty="0" smtClean="0"/>
              <a:t>Review Note</a:t>
            </a:r>
            <a:endParaRPr lang="ko-KR" altLang="en-US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깊은 </a:t>
            </a:r>
            <a:r>
              <a:rPr lang="en-US" altLang="ko-KR" dirty="0" smtClean="0"/>
              <a:t>MLP(DMLP, deep MLP)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입력층은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은닉층으로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간주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번째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은닉층의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노드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 수를 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로 표기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6408712" cy="355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가중치 행렬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은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노드와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층의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노드를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smtClean="0"/>
                  <a:t>연결하는 가중치</a:t>
                </a:r>
                <a:endParaRPr lang="en-US" altLang="ko-KR" dirty="0" smtClean="0"/>
              </a:p>
              <a:p>
                <a:pPr lvl="1"/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층을 연결하는 가중치는 총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𝑙</m:t>
                            </m:r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개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DMLP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MLP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의 동작을 나타내는 식 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(3.12)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보다 많은 단계로 확장한 것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08" y="2492896"/>
            <a:ext cx="8024192" cy="14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5085184"/>
            <a:ext cx="71151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7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동작을 구체적으로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err="1" smtClean="0"/>
              <a:t>입력층의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벡터를 내부 표현으로 바꾸어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수행하는 연산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행렬 표기를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/>
              <a:t>번째 </a:t>
            </a:r>
            <a:r>
              <a:rPr lang="ko-KR" altLang="en-US" dirty="0" smtClean="0"/>
              <a:t>층의 연산 전체를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73622"/>
            <a:ext cx="7595567" cy="38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848872" cy="157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66422"/>
            <a:ext cx="7599929" cy="37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5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DMLP </a:t>
            </a:r>
            <a:r>
              <a:rPr lang="ko-KR" altLang="en-US" dirty="0" smtClean="0"/>
              <a:t>학습은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장의 </a:t>
            </a:r>
            <a:r>
              <a:rPr lang="en-US" altLang="ko-KR" dirty="0" smtClean="0"/>
              <a:t>MLP </a:t>
            </a:r>
            <a:r>
              <a:rPr lang="ko-KR" altLang="en-US" dirty="0" smtClean="0"/>
              <a:t>학습과 </a:t>
            </a:r>
            <a:r>
              <a:rPr lang="ko-KR" altLang="en-US" dirty="0" err="1" smtClean="0"/>
              <a:t>비슷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계산과 가중치 갱신을 더 많은 단계에 걸쳐 수행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출력층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  <a:r>
              <a:rPr lang="ko-KR" altLang="en-US" dirty="0" smtClean="0"/>
              <a:t>번째 층의 정보를 이용하여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ko-KR" altLang="en-US" dirty="0" smtClean="0"/>
              <a:t>번째 층의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계산 </a:t>
            </a:r>
            <a:r>
              <a:rPr lang="en-US" altLang="ko-KR" dirty="0" smtClean="0"/>
              <a:t>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-1,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-2,…,1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6480720" cy="127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8" y="4593502"/>
            <a:ext cx="6415051" cy="153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01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240360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(4.6)~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(4.9)</a:t>
            </a:r>
            <a:r>
              <a:rPr lang="ko-KR" altLang="en-US" dirty="0" smtClean="0"/>
              <a:t>의 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공식을 이용한 학습 알고리즘</a:t>
            </a:r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37529"/>
            <a:ext cx="495877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역사적 고찰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알고리즘의 주요 개선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부상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MNIST </a:t>
            </a:r>
            <a:r>
              <a:rPr lang="ko-KR" altLang="en-US" dirty="0" smtClean="0"/>
              <a:t>인식 경쟁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784-2500-2000-1500-1000-500-10 </a:t>
            </a:r>
            <a:r>
              <a:rPr lang="ko-KR" altLang="en-US" dirty="0" smtClean="0"/>
              <a:t>구조의</a:t>
            </a:r>
            <a:r>
              <a:rPr lang="en-US" altLang="ko-KR" dirty="0" smtClean="0"/>
              <a:t> DMLP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CNN 0.35% </a:t>
            </a:r>
            <a:r>
              <a:rPr lang="ko-KR" altLang="en-US" dirty="0" err="1" smtClean="0"/>
              <a:t>오류율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35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을 이용한 앙상블 모델 </a:t>
            </a:r>
            <a:r>
              <a:rPr lang="en-US" altLang="ko-KR" dirty="0" smtClean="0"/>
              <a:t>0.23%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</a:t>
            </a:r>
            <a:r>
              <a:rPr lang="en-US" altLang="ko-KR" dirty="0" smtClean="0"/>
              <a:t>[Ciresan2012]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ILSVRC </a:t>
            </a:r>
            <a:r>
              <a:rPr lang="ko-KR" altLang="en-US" dirty="0" smtClean="0"/>
              <a:t>자연영상 인식 경쟁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4-30</a:t>
            </a:r>
            <a:r>
              <a:rPr lang="en-US" altLang="ko-KR" dirty="0" smtClean="0"/>
              <a:t>]): CNN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DMLP</a:t>
            </a:r>
            <a:r>
              <a:rPr lang="ko-KR" altLang="en-US" dirty="0" smtClean="0"/>
              <a:t>보다 확연히 우월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9" y="1916832"/>
            <a:ext cx="6709941" cy="12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6021288"/>
            <a:ext cx="6408712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CNN</a:t>
            </a:r>
            <a:r>
              <a:rPr lang="ko-KR" altLang="en-US" sz="1200" dirty="0" smtClean="0"/>
              <a:t>모델 자체가 </a:t>
            </a:r>
            <a:r>
              <a:rPr lang="en-US" altLang="ko-KR" sz="1200" dirty="0" smtClean="0"/>
              <a:t>DMLP</a:t>
            </a:r>
            <a:r>
              <a:rPr lang="ko-KR" altLang="en-US" sz="1200" dirty="0" smtClean="0"/>
              <a:t>보다 좋다는 어떠한 과학적 증가는 없다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단지</a:t>
            </a:r>
            <a:r>
              <a:rPr lang="en-US" altLang="ko-KR" sz="1200" dirty="0" smtClean="0"/>
              <a:t>, CNN</a:t>
            </a:r>
            <a:r>
              <a:rPr lang="ko-KR" altLang="en-US" sz="1200" dirty="0" smtClean="0"/>
              <a:t>이 매개변수가 적어서 현재 기술로 학습이 더 쉽다는 설명만 가능하다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만약에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학습 알고리즘과 컴퓨터 성능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측면이 개선된다면 </a:t>
            </a:r>
            <a:r>
              <a:rPr lang="en-US" altLang="ko-KR" sz="1200" dirty="0" smtClean="0"/>
              <a:t>DMLP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을 이미지에서도 능가할 수도 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5917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4.3.1 </a:t>
            </a:r>
            <a:r>
              <a:rPr lang="ko-KR" altLang="en-US" dirty="0" err="1" smtClean="0"/>
              <a:t>컨볼루션층</a:t>
            </a:r>
            <a:endParaRPr lang="en-US" altLang="ko-KR" dirty="0" smtClean="0"/>
          </a:p>
          <a:p>
            <a:r>
              <a:rPr lang="en-US" altLang="ko-KR" dirty="0" smtClean="0"/>
              <a:t>4.3.2 </a:t>
            </a:r>
            <a:r>
              <a:rPr lang="ko-KR" altLang="en-US" dirty="0" err="1" smtClean="0"/>
              <a:t>풀링층</a:t>
            </a:r>
            <a:endParaRPr lang="en-US" altLang="ko-KR" dirty="0" smtClean="0"/>
          </a:p>
          <a:p>
            <a:r>
              <a:rPr lang="en-US" altLang="ko-KR" dirty="0" smtClean="0"/>
              <a:t>4.3.3 </a:t>
            </a:r>
            <a:r>
              <a:rPr lang="ko-KR" altLang="en-US" dirty="0" smtClean="0"/>
              <a:t>전체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701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496944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CNN</a:t>
            </a:r>
            <a:r>
              <a:rPr lang="en-US" altLang="ko-KR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(convolutional neural network)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392488" cy="5688632"/>
          </a:xfrm>
        </p:spPr>
        <p:txBody>
          <a:bodyPr/>
          <a:lstStyle/>
          <a:p>
            <a:r>
              <a:rPr lang="en-US" altLang="ko-KR" dirty="0" smtClean="0"/>
              <a:t>DMLP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DMLP</a:t>
            </a:r>
          </a:p>
          <a:p>
            <a:pPr lvl="2"/>
            <a:r>
              <a:rPr lang="ko-KR" altLang="en-US" dirty="0" smtClean="0"/>
              <a:t>완전연결 구조로 높은 복잡도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학습이 매우 느리고 과잉적합 우려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</a:p>
          <a:p>
            <a:pPr lvl="2" algn="just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연산을 이용한 </a:t>
            </a:r>
            <a:r>
              <a:rPr lang="ko-KR" altLang="en-US" dirty="0" smtClean="0">
                <a:solidFill>
                  <a:srgbClr val="FF0000"/>
                </a:solidFill>
              </a:rPr>
              <a:t>부분연결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희소 연결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/>
              <a:t>구조로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모델 복잡도 </a:t>
            </a:r>
            <a:r>
              <a:rPr lang="ko-KR" altLang="en-US" dirty="0" smtClean="0"/>
              <a:t>크게 낮춤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연산은 </a:t>
            </a:r>
            <a:r>
              <a:rPr lang="en-US" altLang="ko-KR" dirty="0" smtClean="0"/>
              <a:t>(2)</a:t>
            </a:r>
            <a:r>
              <a:rPr lang="ko-KR" altLang="en-US" dirty="0" smtClean="0"/>
              <a:t>좋은 </a:t>
            </a:r>
            <a:r>
              <a:rPr lang="ko-KR" altLang="en-US" dirty="0" smtClean="0"/>
              <a:t>특징 추출</a:t>
            </a:r>
            <a:endParaRPr lang="en-US" altLang="ko-KR" dirty="0" smtClean="0"/>
          </a:p>
          <a:p>
            <a:r>
              <a:rPr lang="en-US" altLang="ko-KR" dirty="0" smtClean="0"/>
              <a:t>CNN</a:t>
            </a:r>
          </a:p>
          <a:p>
            <a:pPr lvl="1"/>
            <a:r>
              <a:rPr lang="ko-KR" altLang="en-US" dirty="0" smtClean="0"/>
              <a:t>격자</a:t>
            </a:r>
            <a:r>
              <a:rPr lang="en-US" altLang="ko-KR" baseline="30000" dirty="0" smtClean="0"/>
              <a:t>grid</a:t>
            </a:r>
            <a:r>
              <a:rPr lang="ko-KR" altLang="en-US" dirty="0" smtClean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음성 등</a:t>
            </a:r>
            <a:r>
              <a:rPr lang="en-US" altLang="ko-KR" dirty="0"/>
              <a:t>)</a:t>
            </a:r>
            <a:r>
              <a:rPr lang="ko-KR" altLang="en-US" dirty="0"/>
              <a:t>를 갖는 데이터에 적합</a:t>
            </a:r>
            <a:endParaRPr lang="en-US" altLang="ko-KR" dirty="0"/>
          </a:p>
          <a:p>
            <a:pPr lvl="1"/>
            <a:r>
              <a:rPr lang="ko-KR" altLang="en-US" dirty="0" err="1" smtClean="0"/>
              <a:t>수용장은</a:t>
            </a:r>
            <a:r>
              <a:rPr lang="en-US" altLang="ko-KR" baseline="30000" dirty="0"/>
              <a:t>receptive field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인간시각과 유사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가변 크기의 입력 처리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89278"/>
            <a:ext cx="411032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5867222"/>
            <a:ext cx="3888432" cy="4420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DMLP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차원 입력만 가능하지만</a:t>
            </a:r>
            <a:r>
              <a:rPr lang="en-US" altLang="ko-KR" sz="1200" dirty="0" smtClean="0"/>
              <a:t>, CNN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차원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차원</a:t>
            </a:r>
            <a:r>
              <a:rPr lang="en-US" altLang="ko-KR" sz="1200" dirty="0" smtClean="0"/>
              <a:t>, 3</a:t>
            </a:r>
            <a:r>
              <a:rPr lang="ko-KR" altLang="en-US" sz="1200" dirty="0" smtClean="0"/>
              <a:t>차원의 입력도 가능하다</a:t>
            </a:r>
            <a:endParaRPr lang="ko-KR" alt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716016" y="908720"/>
            <a:ext cx="396044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쉽게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생각해서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하나의 뉴런은 하나의 </a:t>
            </a:r>
            <a:r>
              <a:rPr lang="ko-KR" altLang="en-US" sz="1200" dirty="0" err="1" smtClean="0"/>
              <a:t>엣지</a:t>
            </a:r>
            <a:r>
              <a:rPr lang="ko-KR" altLang="en-US" sz="1200" dirty="0" smtClean="0"/>
              <a:t> 특징을 추출하는 일을 한다고 볼 수 있다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물론 실제론 이렇게 </a:t>
            </a:r>
            <a:r>
              <a:rPr lang="en-US" altLang="ko-KR" sz="1200" dirty="0" smtClean="0"/>
              <a:t>hard</a:t>
            </a:r>
            <a:r>
              <a:rPr lang="ko-KR" altLang="en-US" sz="1200" dirty="0" smtClean="0"/>
              <a:t>하게 일이 구분되어 있지는 않는다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3528" y="5605702"/>
            <a:ext cx="3888432" cy="991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격자 구조는 한 요소와 이웃 요소의 관련성이 깊다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이미지도 격자 구조인데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만약 </a:t>
            </a:r>
            <a:r>
              <a:rPr lang="en-US" altLang="ko-KR" sz="1200" dirty="0" smtClean="0"/>
              <a:t>MNIST</a:t>
            </a:r>
            <a:r>
              <a:rPr lang="ko-KR" altLang="en-US" sz="1200" dirty="0" smtClean="0"/>
              <a:t>의 데이터를 순서를 임의로 섞으면 많은 정보를 잃게 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음성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텍스트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차원 격자 구조이다</a:t>
            </a:r>
            <a:r>
              <a:rPr lang="en-US" altLang="ko-KR" sz="1200" dirty="0" smtClean="0"/>
              <a:t>. 1</a:t>
            </a:r>
            <a:r>
              <a:rPr lang="ko-KR" altLang="en-US" sz="1200" dirty="0" smtClean="0"/>
              <a:t>차원이더라도 격자구조이면 임의로 섞으면 많은 정보를 잃는다</a:t>
            </a:r>
            <a:endParaRPr lang="ko-KR" altLang="en-US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716016" y="6376303"/>
            <a:ext cx="3888432" cy="4420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데이터가 격자구조가 아니라면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을 사용할 마땅한 이유가 없다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8420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컨볼루션은</a:t>
            </a:r>
            <a:r>
              <a:rPr lang="ko-KR" altLang="en-US" dirty="0" smtClean="0"/>
              <a:t> 해당하는 요소끼리 곱하고 결과를 모두 더하는 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(4.10)</a:t>
            </a:r>
            <a:r>
              <a:rPr lang="ko-KR" altLang="en-US" dirty="0" smtClean="0"/>
              <a:t>과 식 </a:t>
            </a:r>
            <a:r>
              <a:rPr lang="en-US" altLang="ko-KR" dirty="0" smtClean="0"/>
              <a:t>(4.11)</a:t>
            </a:r>
            <a:r>
              <a:rPr lang="ko-KR" altLang="en-US" dirty="0" smtClean="0"/>
              <a:t>에서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커널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입력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는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86910"/>
            <a:ext cx="7608416" cy="25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1988840"/>
            <a:ext cx="5688632" cy="77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17" y="2989323"/>
            <a:ext cx="5760640" cy="67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7412" y="214526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6732240" y="237386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7412" y="3082483"/>
            <a:ext cx="144016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입력</a:t>
            </a:r>
          </a:p>
        </p:txBody>
      </p:sp>
      <p:cxnSp>
        <p:nvCxnSpPr>
          <p:cNvPr id="11" name="직선 화살표 연결선 10"/>
          <p:cNvCxnSpPr>
            <a:stCxn id="10" idx="1"/>
          </p:cNvCxnSpPr>
          <p:nvPr/>
        </p:nvCxnSpPr>
        <p:spPr>
          <a:xfrm flipH="1">
            <a:off x="6732240" y="3311083"/>
            <a:ext cx="6651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60032" y="830572"/>
            <a:ext cx="3528392" cy="3093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커널</a:t>
            </a:r>
            <a:r>
              <a:rPr lang="en-US" altLang="ko-KR" sz="1200" dirty="0" smtClean="0"/>
              <a:t>(kernel), </a:t>
            </a:r>
            <a:r>
              <a:rPr lang="ko-KR" altLang="en-US" sz="1200" dirty="0" smtClean="0"/>
              <a:t>필터</a:t>
            </a:r>
            <a:r>
              <a:rPr lang="en-US" altLang="ko-KR" sz="1200" dirty="0" smtClean="0"/>
              <a:t>(filter), </a:t>
            </a:r>
            <a:r>
              <a:rPr lang="ko-KR" altLang="en-US" sz="1200" dirty="0" smtClean="0"/>
              <a:t>윈도</a:t>
            </a:r>
            <a:r>
              <a:rPr lang="en-US" altLang="ko-KR" sz="1200" dirty="0" smtClean="0"/>
              <a:t>(window)</a:t>
            </a:r>
            <a:r>
              <a:rPr lang="ko-KR" altLang="en-US" sz="1200" dirty="0" smtClean="0"/>
              <a:t>라 부른다</a:t>
            </a:r>
            <a:endParaRPr lang="ko-KR" altLang="en-US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89555" y="2613379"/>
            <a:ext cx="3528392" cy="3093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커널이</a:t>
            </a:r>
            <a:r>
              <a:rPr lang="ko-KR" altLang="en-US" sz="1200" dirty="0" smtClean="0"/>
              <a:t> 대칭을 이루도록 보통 </a:t>
            </a:r>
            <a:r>
              <a:rPr lang="en-US" altLang="ko-KR" sz="1200" dirty="0" smtClean="0"/>
              <a:t>h</a:t>
            </a:r>
            <a:r>
              <a:rPr lang="ko-KR" altLang="en-US" sz="1200" dirty="0" smtClean="0"/>
              <a:t>는 홀수</a:t>
            </a:r>
            <a:endParaRPr lang="ko-KR" altLang="en-US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084168" y="6217908"/>
            <a:ext cx="2880320" cy="4937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사실</a:t>
            </a:r>
            <a:r>
              <a:rPr lang="en-US" altLang="ko-KR" sz="1200" dirty="0" smtClean="0"/>
              <a:t>, z(</a:t>
            </a:r>
            <a:r>
              <a:rPr lang="en-US" altLang="ko-KR" sz="1200" dirty="0" err="1" smtClean="0"/>
              <a:t>i+x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cross correlation</a:t>
            </a:r>
            <a:r>
              <a:rPr lang="ko-KR" altLang="en-US" sz="1200" dirty="0" smtClean="0"/>
              <a:t>인데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여기서는 </a:t>
            </a:r>
            <a:r>
              <a:rPr lang="ko-KR" altLang="en-US" sz="1200" dirty="0" err="1" smtClean="0"/>
              <a:t>컨볼루션과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구분없이</a:t>
            </a:r>
            <a:r>
              <a:rPr lang="ko-KR" altLang="en-US" sz="1200" dirty="0" smtClean="0"/>
              <a:t> 사용한다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6570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덧대기</a:t>
            </a:r>
            <a:endParaRPr lang="en-US" altLang="ko-KR" dirty="0" smtClean="0"/>
          </a:p>
          <a:p>
            <a:pPr lvl="1"/>
            <a:r>
              <a:rPr lang="ko-KR" altLang="en-US" smtClean="0"/>
              <a:t>가장자리에서 영상의 크기가 </a:t>
            </a:r>
            <a:r>
              <a:rPr lang="ko-KR" altLang="en-US" dirty="0" smtClean="0"/>
              <a:t>줄어드는 효과 방지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바이어스 추가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106113" cy="182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49080"/>
            <a:ext cx="7072858" cy="240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여러 개 추가하면 깊은 신경망이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깊은 신경망을 학습시키는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새로운 응용을 창출하고 인공지능 제품의 성능을 획기적으로 향상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현대 기계 학습을 </a:t>
            </a:r>
            <a:r>
              <a:rPr lang="ko-KR" altLang="en-US" dirty="0" smtClean="0">
                <a:sym typeface="Wingdings" pitchFamily="2" charset="2"/>
              </a:rPr>
              <a:t>주도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55576" y="3501008"/>
            <a:ext cx="4320480" cy="17281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데이터 증가</a:t>
            </a:r>
            <a:endParaRPr lang="en-US" altLang="ko-KR" dirty="0" smtClean="0"/>
          </a:p>
          <a:p>
            <a:r>
              <a:rPr lang="en-US" altLang="ko-KR" dirty="0" smtClean="0"/>
              <a:t>GPU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r>
              <a:rPr lang="ko-KR" altLang="en-US" dirty="0" smtClean="0"/>
              <a:t>다양한 규제 </a:t>
            </a:r>
            <a:r>
              <a:rPr lang="ko-KR" altLang="en-US" dirty="0" smtClean="0"/>
              <a:t>기법 개발</a:t>
            </a:r>
            <a:endParaRPr lang="en-US" altLang="ko-KR" dirty="0" smtClean="0"/>
          </a:p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5544616" cy="5832648"/>
          </a:xfrm>
        </p:spPr>
        <p:txBody>
          <a:bodyPr/>
          <a:lstStyle/>
          <a:p>
            <a:r>
              <a:rPr lang="ko-KR" altLang="en-US" dirty="0" smtClean="0"/>
              <a:t>가중치 </a:t>
            </a:r>
            <a:r>
              <a:rPr lang="ko-KR" altLang="en-US" dirty="0" smtClean="0"/>
              <a:t>공유</a:t>
            </a:r>
            <a:r>
              <a:rPr lang="en-US" altLang="ko-KR" baseline="30000" dirty="0" smtClean="0"/>
              <a:t>weight sharing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묶인 </a:t>
            </a:r>
            <a:r>
              <a:rPr lang="ko-KR" altLang="en-US" dirty="0" smtClean="0"/>
              <a:t>가중치</a:t>
            </a:r>
            <a:r>
              <a:rPr lang="en-US" altLang="ko-KR" baseline="30000" dirty="0" smtClean="0"/>
              <a:t>tied</a:t>
            </a:r>
            <a:r>
              <a:rPr lang="en-US" altLang="ko-KR" dirty="0" smtClean="0"/>
              <a:t> </a:t>
            </a:r>
            <a:r>
              <a:rPr lang="en-US" altLang="ko-KR" baseline="30000" dirty="0" smtClean="0"/>
              <a:t>weight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동일한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가중치를 공유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하므로 매개변수는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모델의 복잡도가 크게 낮아짐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034278"/>
            <a:ext cx="2641286" cy="497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6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다중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커널의</a:t>
            </a:r>
            <a:r>
              <a:rPr lang="ko-KR" altLang="en-US" dirty="0" smtClean="0"/>
              <a:t> 값에 따라 </a:t>
            </a:r>
            <a:r>
              <a:rPr lang="ko-KR" altLang="en-US" dirty="0" err="1" smtClean="0"/>
              <a:t>커널이</a:t>
            </a:r>
            <a:r>
              <a:rPr lang="ko-KR" altLang="en-US" dirty="0" smtClean="0"/>
              <a:t> 추출하는 특징이 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               </a:t>
            </a:r>
            <a:r>
              <a:rPr lang="ko-KR" altLang="en-US" dirty="0" smtClean="0"/>
              <a:t>수직방향</a:t>
            </a:r>
            <a:r>
              <a:rPr lang="en-US" altLang="ko-KR" dirty="0" smtClean="0"/>
              <a:t>,                    </a:t>
            </a:r>
            <a:r>
              <a:rPr lang="ko-KR" altLang="en-US" dirty="0" smtClean="0"/>
              <a:t>수평방향 에지 추출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따라서 하나의 </a:t>
            </a:r>
            <a:r>
              <a:rPr lang="ko-KR" altLang="en-US" dirty="0" err="1" smtClean="0"/>
              <a:t>커널만</a:t>
            </a:r>
            <a:r>
              <a:rPr lang="ko-KR" altLang="en-US" dirty="0" smtClean="0"/>
              <a:t> 사용하면 너무 빈약한 특징이 추출됨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추출하는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수십</a:t>
            </a:r>
            <a:r>
              <a:rPr lang="en-US" altLang="ko-KR" dirty="0" smtClean="0"/>
              <a:t>~</a:t>
            </a:r>
            <a:r>
              <a:rPr lang="ko-KR" altLang="en-US" dirty="0" smtClean="0"/>
              <a:t>수백 개의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9844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33719"/>
            <a:ext cx="1246133" cy="57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525908"/>
            <a:ext cx="4468499" cy="297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11888" y="908720"/>
            <a:ext cx="2052600" cy="467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1</a:t>
            </a:r>
            <a:r>
              <a:rPr lang="ko-KR" altLang="en-US" sz="1200" dirty="0" smtClean="0"/>
              <a:t>차원 </a:t>
            </a:r>
            <a:r>
              <a:rPr lang="ko-KR" altLang="en-US" sz="1200" dirty="0" err="1" smtClean="0"/>
              <a:t>커널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(0.3, 0.4, 0.3)</a:t>
            </a:r>
            <a:r>
              <a:rPr lang="ko-KR" altLang="en-US" sz="1200" dirty="0" smtClean="0"/>
              <a:t>은 단지 </a:t>
            </a:r>
            <a:r>
              <a:rPr lang="ko-KR" altLang="en-US" sz="1200" dirty="0" err="1" smtClean="0"/>
              <a:t>스무딩하는</a:t>
            </a:r>
            <a:r>
              <a:rPr lang="ko-KR" altLang="en-US" sz="1200" dirty="0" smtClean="0"/>
              <a:t> 효과를 줌</a:t>
            </a:r>
            <a:endParaRPr lang="ko-KR" altLang="en-US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329900" y="3861048"/>
            <a:ext cx="2418564" cy="792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예전에는 이러한 </a:t>
            </a:r>
            <a:r>
              <a:rPr lang="ko-KR" altLang="en-US" sz="1200" dirty="0" err="1" smtClean="0"/>
              <a:t>커널들의</a:t>
            </a:r>
            <a:r>
              <a:rPr lang="ko-KR" altLang="en-US" sz="1200" dirty="0" smtClean="0"/>
              <a:t> 값들을 사람이 직접 디자인했으나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딥러닝에서는</a:t>
            </a:r>
            <a:r>
              <a:rPr lang="ko-KR" altLang="en-US" sz="1200" dirty="0" smtClean="0"/>
              <a:t> 데이터에 의해 자동으로 학습한다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4147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 smtClean="0"/>
                  <a:t>특징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사람이 설계하지 않고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학습으로 알아냄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번째 </a:t>
                </a:r>
                <a:r>
                  <a:rPr lang="ko-KR" altLang="en-US" dirty="0" err="1" smtClean="0">
                    <a:latin typeface="Times New Roman" pitchFamily="18" charset="0"/>
                    <a:cs typeface="Times New Roman" pitchFamily="18" charset="0"/>
                  </a:rPr>
                  <a:t>커널의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번째 매개변수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2</a:t>
                </a:r>
                <a:r>
                  <a:rPr lang="ko-KR" altLang="en-US" dirty="0" smtClean="0"/>
                  <a:t>차원 영상이 </a:t>
                </a:r>
                <a:r>
                  <a:rPr lang="en-US" altLang="ko-KR" dirty="0" smtClean="0"/>
                  <a:t>7*7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64</a:t>
                </a:r>
                <a:r>
                  <a:rPr lang="ko-KR" altLang="en-US" dirty="0" smtClean="0"/>
                  <a:t>개 사용한다면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학습은 </a:t>
                </a:r>
                <a:r>
                  <a:rPr lang="en-US" altLang="ko-KR" dirty="0" smtClean="0"/>
                  <a:t>(7*7+1)*64=3200</a:t>
                </a:r>
                <a:r>
                  <a:rPr lang="ko-KR" altLang="en-US" dirty="0" smtClean="0"/>
                  <a:t>개의 매개변수를 찾아내야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DMLP</a:t>
                </a:r>
                <a:r>
                  <a:rPr lang="ko-KR" altLang="en-US" dirty="0" smtClean="0"/>
                  <a:t>와 마찬가지로 오류 </a:t>
                </a:r>
                <a:r>
                  <a:rPr lang="ko-KR" altLang="en-US" dirty="0" err="1" smtClean="0"/>
                  <a:t>역전파로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커널을</a:t>
                </a:r>
                <a:r>
                  <a:rPr lang="ko-KR" altLang="en-US" dirty="0" smtClean="0"/>
                  <a:t> 학습함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47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연산에 따른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이동에 </a:t>
            </a:r>
            <a:r>
              <a:rPr lang="ko-KR" altLang="en-US" dirty="0" err="1" smtClean="0"/>
              <a:t>동변</a:t>
            </a:r>
            <a:r>
              <a:rPr lang="en-US" altLang="ko-KR" baseline="30000" dirty="0" smtClean="0"/>
              <a:t>translation</a:t>
            </a:r>
            <a:r>
              <a:rPr lang="en-US" altLang="ko-KR" baseline="30000" dirty="0"/>
              <a:t> </a:t>
            </a:r>
            <a:r>
              <a:rPr lang="en-US" altLang="ko-KR" baseline="30000" dirty="0" err="1" smtClean="0"/>
              <a:t>equivariant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신호가 이동하면 이동 정보가 그대로 특징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반영</a:t>
            </a:r>
            <a:r>
              <a:rPr lang="en-US" altLang="ko-KR" dirty="0" smtClean="0"/>
              <a:t>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영상 인식에서 물체 이동이나 음성 인식에서 발음 지연에 효과적으로 대처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병렬분산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각 </a:t>
            </a: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독립적으로 계산 가능하므로 병렬 구조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노드는</a:t>
            </a:r>
            <a:r>
              <a:rPr lang="ko-KR" altLang="en-US" dirty="0" smtClean="0">
                <a:sym typeface="Wingdings" pitchFamily="2" charset="2"/>
              </a:rPr>
              <a:t> 깊은 층을 거치면서 전체에 영향을 미치므로 분산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2931592" cy="1980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852936"/>
            <a:ext cx="2016224" cy="359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4" y="2276872"/>
            <a:ext cx="1800200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이동에 </a:t>
            </a:r>
            <a:r>
              <a:rPr lang="ko-KR" altLang="en-US" sz="1200" dirty="0" err="1" smtClean="0"/>
              <a:t>동변</a:t>
            </a:r>
            <a:endParaRPr lang="en-US" altLang="ko-KR" sz="1200" dirty="0" smtClean="0"/>
          </a:p>
          <a:p>
            <a:r>
              <a:rPr lang="en-US" altLang="ko-KR" sz="1200" dirty="0" smtClean="0"/>
              <a:t>c(t(x)) = t(c(x))</a:t>
            </a:r>
          </a:p>
          <a:p>
            <a:r>
              <a:rPr lang="en-US" altLang="ko-KR" sz="1200" dirty="0"/>
              <a:t>c</a:t>
            </a:r>
            <a:r>
              <a:rPr lang="ko-KR" altLang="en-US" sz="1200" dirty="0" smtClean="0"/>
              <a:t>는 </a:t>
            </a:r>
            <a:r>
              <a:rPr lang="ko-KR" altLang="en-US" sz="1200" dirty="0" err="1" smtClean="0"/>
              <a:t>컨볼루션</a:t>
            </a:r>
            <a:r>
              <a:rPr lang="en-US" altLang="ko-KR" sz="1200" dirty="0" smtClean="0"/>
              <a:t>, t</a:t>
            </a:r>
            <a:r>
              <a:rPr lang="ko-KR" altLang="en-US" sz="1200" dirty="0" smtClean="0"/>
              <a:t>는 이동</a:t>
            </a:r>
            <a:endParaRPr lang="ko-KR" altLang="en-US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95180" y="3140968"/>
            <a:ext cx="2721036" cy="8640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동변과</a:t>
            </a:r>
            <a:r>
              <a:rPr lang="ko-KR" altLang="en-US" sz="1200" dirty="0" smtClean="0"/>
              <a:t> 불변의 의미를 이해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err="1" smtClean="0"/>
              <a:t>컨볼루션</a:t>
            </a:r>
            <a:r>
              <a:rPr lang="ko-KR" altLang="en-US" sz="1200" dirty="0" smtClean="0"/>
              <a:t> 연산의 결과는 </a:t>
            </a:r>
            <a:r>
              <a:rPr lang="ko-KR" altLang="en-US" sz="1200" dirty="0" err="1" smtClean="0"/>
              <a:t>동변이지만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최종 인식 결과는 불변</a:t>
            </a:r>
            <a:r>
              <a:rPr lang="en-US" altLang="ko-KR" sz="1200" dirty="0" smtClean="0"/>
              <a:t>(invariant)</a:t>
            </a:r>
            <a:r>
              <a:rPr lang="ko-KR" altLang="en-US" sz="1200" dirty="0" smtClean="0"/>
              <a:t>이어야 한다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11560" y="5877272"/>
            <a:ext cx="6048672" cy="8640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컨볼루션이</a:t>
            </a:r>
            <a:r>
              <a:rPr lang="ko-KR" altLang="en-US" sz="1200" dirty="0" smtClean="0"/>
              <a:t> 희소한 연결 구조를 가지므로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입력층의</a:t>
            </a:r>
            <a:r>
              <a:rPr lang="ko-KR" altLang="en-US" sz="1200" dirty="0" smtClean="0"/>
              <a:t> 한 </a:t>
            </a:r>
            <a:r>
              <a:rPr lang="ko-KR" altLang="en-US" sz="1200" dirty="0" err="1" smtClean="0"/>
              <a:t>노드가</a:t>
            </a:r>
            <a:r>
              <a:rPr lang="ko-KR" altLang="en-US" sz="1200" dirty="0" smtClean="0"/>
              <a:t> 미치는 영향력의 범위가 좁게 제한된다고 생각할 수 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깊은 구조를 가질수록 영향력 범위가 층을 거듭해나가면서 점점 커지면서 마지막에는 </a:t>
            </a:r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전체에 영향을 준다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-&gt; </a:t>
            </a:r>
            <a:r>
              <a:rPr lang="ko-KR" altLang="en-US" sz="1200" dirty="0" smtClean="0"/>
              <a:t>이 때문에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은 깊은 구조를 가지는 것이 좋다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38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큰 보폭에 의한 다운샘플링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보폭을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로 설정한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4-13]</a:t>
            </a:r>
            <a:r>
              <a:rPr lang="ko-KR" altLang="en-US" dirty="0" smtClean="0"/>
              <a:t>은 보폭이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보폭이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하나씩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적용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2</a:t>
            </a:r>
            <a:r>
              <a:rPr lang="ko-KR" altLang="en-US" dirty="0" smtClean="0">
                <a:sym typeface="Wingdings" pitchFamily="2" charset="2"/>
              </a:rPr>
              <a:t>차원 영상의 경우 특징 </a:t>
            </a:r>
            <a:r>
              <a:rPr lang="ko-KR" altLang="en-US" dirty="0" err="1" smtClean="0">
                <a:sym typeface="Wingdings" pitchFamily="2" charset="2"/>
              </a:rPr>
              <a:t>맵이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1/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k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로 작아짐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9" y="2708920"/>
            <a:ext cx="668280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8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텐서에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이상의 구조에도 적용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RGB </a:t>
            </a:r>
            <a:r>
              <a:rPr lang="ko-KR" altLang="en-US" dirty="0" smtClean="0"/>
              <a:t>컬러 영상은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4-14])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회색 </a:t>
            </a:r>
            <a:r>
              <a:rPr lang="ko-KR" altLang="en-US" dirty="0" err="1" smtClean="0"/>
              <a:t>노드의</a:t>
            </a:r>
            <a:r>
              <a:rPr lang="ko-KR" altLang="en-US" dirty="0" smtClean="0"/>
              <a:t> 계산 예시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1916832"/>
            <a:ext cx="6408712" cy="291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7" y="5589240"/>
            <a:ext cx="6770340" cy="87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구조의 데이터에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채널이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격자 구조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4-15(a)])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4-14]</a:t>
            </a:r>
            <a:r>
              <a:rPr lang="ko-KR" altLang="en-US" dirty="0" smtClean="0"/>
              <a:t>를 블록 형태로 다시 그린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RGB </a:t>
            </a:r>
            <a:r>
              <a:rPr lang="ko-KR" altLang="en-US" dirty="0" smtClean="0"/>
              <a:t>컬러 영상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텐서로</a:t>
            </a:r>
            <a:r>
              <a:rPr lang="ko-KR" altLang="en-US" dirty="0" smtClean="0"/>
              <a:t> 표현하는 데이터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4-15(b)])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컬러 동영상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3*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), MRI </a:t>
            </a:r>
            <a:r>
              <a:rPr lang="ko-KR" altLang="en-US" dirty="0" err="1" smtClean="0"/>
              <a:t>뇌영상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ko-KR" altLang="en-US" dirty="0" err="1" smtClean="0"/>
              <a:t>커널을</a:t>
            </a:r>
            <a:r>
              <a:rPr lang="en-US" altLang="ko-KR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공간을 이동하면서 적용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920880" cy="251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4365104"/>
            <a:ext cx="2880320" cy="1800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보통 하나의 </a:t>
            </a:r>
            <a:r>
              <a:rPr lang="ko-KR" altLang="en-US" sz="1200" dirty="0" err="1" smtClean="0"/>
              <a:t>커널은</a:t>
            </a:r>
            <a:r>
              <a:rPr lang="ko-KR" altLang="en-US" sz="1200" dirty="0" smtClean="0"/>
              <a:t> 입력 데이터의 </a:t>
            </a:r>
            <a:r>
              <a:rPr lang="en-US" altLang="ko-KR" sz="1200" dirty="0" smtClean="0"/>
              <a:t>k</a:t>
            </a:r>
            <a:r>
              <a:rPr lang="ko-KR" altLang="en-US" sz="1200" dirty="0" smtClean="0"/>
              <a:t>개수와 같은 </a:t>
            </a:r>
            <a:r>
              <a:rPr lang="en-US" altLang="ko-KR" sz="1200" dirty="0" smtClean="0"/>
              <a:t>k</a:t>
            </a:r>
            <a:r>
              <a:rPr lang="ko-KR" altLang="en-US" sz="1200" dirty="0" smtClean="0"/>
              <a:t>개의 묶음으로 구성된다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아닌가</a:t>
            </a:r>
            <a:r>
              <a:rPr lang="en-US" altLang="ko-KR" sz="1200" dirty="0" smtClean="0"/>
              <a:t>?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4</a:t>
            </a:r>
            <a:r>
              <a:rPr lang="ko-KR" altLang="en-US" sz="1200" dirty="0" smtClean="0"/>
              <a:t>차원 데이터에서는 </a:t>
            </a:r>
            <a:r>
              <a:rPr lang="en-US" altLang="ko-KR" sz="1200" dirty="0" smtClean="0"/>
              <a:t>s</a:t>
            </a:r>
            <a:r>
              <a:rPr lang="ko-KR" altLang="en-US" sz="1200" dirty="0" smtClean="0"/>
              <a:t>가 아닌 </a:t>
            </a:r>
            <a:r>
              <a:rPr lang="en-US" altLang="ko-KR" sz="1200" dirty="0" smtClean="0"/>
              <a:t>h</a:t>
            </a:r>
            <a:r>
              <a:rPr lang="ko-KR" altLang="en-US" sz="1200" dirty="0" smtClean="0"/>
              <a:t>로 설정함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아마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번째 차원의 개수는 </a:t>
            </a:r>
            <a:r>
              <a:rPr lang="en-US" altLang="ko-KR" sz="1200" dirty="0" smtClean="0"/>
              <a:t>k</a:t>
            </a:r>
            <a:r>
              <a:rPr lang="ko-KR" altLang="en-US" sz="1200" dirty="0" smtClean="0"/>
              <a:t>개로 동일시하는 것은 똑같다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조금 </a:t>
            </a:r>
            <a:r>
              <a:rPr lang="ko-KR" altLang="en-US" sz="1200" dirty="0" err="1" smtClean="0"/>
              <a:t>헤깔릴</a:t>
            </a:r>
            <a:r>
              <a:rPr lang="ko-KR" altLang="en-US" sz="1200" dirty="0" smtClean="0"/>
              <a:t> 수 있음</a:t>
            </a:r>
            <a:r>
              <a:rPr lang="en-US" altLang="ko-KR" sz="1200" dirty="0" smtClean="0"/>
              <a:t>; </a:t>
            </a:r>
            <a:r>
              <a:rPr lang="ko-KR" altLang="en-US" sz="1200" dirty="0" err="1" smtClean="0"/>
              <a:t>신경쓸</a:t>
            </a:r>
            <a:r>
              <a:rPr lang="ko-KR" altLang="en-US" sz="1200" dirty="0" smtClean="0"/>
              <a:t> 것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5837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4-16]</a:t>
            </a:r>
            <a:r>
              <a:rPr lang="ko-KR" altLang="en-US" dirty="0" smtClean="0"/>
              <a:t>은 최대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최대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</a:t>
            </a:r>
            <a:r>
              <a:rPr lang="ko-KR" altLang="en-US" dirty="0" err="1" smtClean="0"/>
              <a:t>풀링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보폭을 크게 하면 다운샘플링 효과</a:t>
            </a:r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48880"/>
            <a:ext cx="3888432" cy="41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풀링층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연산의 특성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풀링은</a:t>
            </a:r>
            <a:r>
              <a:rPr lang="ko-KR" altLang="en-US" dirty="0" smtClean="0"/>
              <a:t> 상세 내용에서 </a:t>
            </a:r>
            <a:r>
              <a:rPr lang="ko-KR" altLang="en-US" dirty="0" smtClean="0"/>
              <a:t>요약통계</a:t>
            </a:r>
            <a:r>
              <a:rPr lang="en-US" altLang="ko-KR" baseline="30000" dirty="0" smtClean="0"/>
              <a:t>summary statistics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추출함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매개변수가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수를 그대로 </a:t>
            </a:r>
            <a:r>
              <a:rPr lang="ko-KR" altLang="en-US" dirty="0" smtClean="0"/>
              <a:t>유지함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맵마다</a:t>
            </a:r>
            <a:r>
              <a:rPr lang="ko-KR" altLang="en-US" dirty="0" smtClean="0"/>
              <a:t> 독립적으로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연산을 적용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작은 이동에 둔감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물체 인식이나 영상 검색 등에 효과적임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19"/>
            <a:ext cx="2353047" cy="369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8" y="3284984"/>
            <a:ext cx="2880320" cy="12241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풀링은</a:t>
            </a:r>
            <a:r>
              <a:rPr lang="ko-KR" altLang="en-US" sz="1200" dirty="0" smtClean="0"/>
              <a:t> 잡음뿐만 아니라 지나치게 상세한 정보를 포함한 특징 </a:t>
            </a:r>
            <a:r>
              <a:rPr lang="ko-KR" altLang="en-US" sz="1200" dirty="0" err="1" smtClean="0"/>
              <a:t>맵에서</a:t>
            </a:r>
            <a:r>
              <a:rPr lang="ko-KR" altLang="en-US" sz="1200" dirty="0" smtClean="0"/>
              <a:t> 요약통계를 추출한</a:t>
            </a:r>
            <a:r>
              <a:rPr lang="ko-KR" altLang="en-US" sz="1200" dirty="0" smtClean="0"/>
              <a:t>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게다가 특징 </a:t>
            </a:r>
            <a:r>
              <a:rPr lang="ko-KR" altLang="en-US" sz="1200" dirty="0" err="1" smtClean="0"/>
              <a:t>맵이</a:t>
            </a:r>
            <a:r>
              <a:rPr lang="ko-KR" altLang="en-US" sz="1200" dirty="0" smtClean="0"/>
              <a:t> 작아지므로 속도 향상과 메모리 효율에도 기여한다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112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빌딩블록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은 빌딩블록을 이어 붙여 깊은 구조를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4-18]</a:t>
            </a:r>
            <a:r>
              <a:rPr lang="ko-KR" altLang="en-US" dirty="0" smtClean="0"/>
              <a:t>은 전형적인 빌딩블록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주로 </a:t>
            </a:r>
            <a:r>
              <a:rPr lang="en-US" altLang="ko-KR" dirty="0" err="1" smtClean="0">
                <a:sym typeface="Wingdings" pitchFamily="2" charset="2"/>
              </a:rPr>
              <a:t>ReLU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사용</a:t>
            </a:r>
            <a:r>
              <a:rPr lang="en-US" altLang="ko-KR" dirty="0" smtClean="0">
                <a:sym typeface="Wingdings" pitchFamily="2" charset="2"/>
              </a:rPr>
              <a:t>)  </a:t>
            </a:r>
            <a:r>
              <a:rPr lang="ko-KR" altLang="en-US" dirty="0" err="1" smtClean="0">
                <a:sym typeface="Wingdings" pitchFamily="2" charset="2"/>
              </a:rPr>
              <a:t>풀링층</a:t>
            </a:r>
            <a:endParaRPr lang="en-US" altLang="ko-KR" dirty="0"/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사용하여 다중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추출함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2" y="2348880"/>
            <a:ext cx="649357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27784" y="6417332"/>
            <a:ext cx="5256584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입력데이터 </a:t>
            </a:r>
            <a:r>
              <a:rPr lang="en-US" altLang="ko-KR" sz="1200" dirty="0" smtClean="0"/>
              <a:t>z</a:t>
            </a:r>
            <a:r>
              <a:rPr lang="ko-KR" altLang="en-US" sz="1200" dirty="0" smtClean="0"/>
              <a:t>축의 사이즈가 </a:t>
            </a:r>
            <a:r>
              <a:rPr lang="en-US" altLang="ko-KR" sz="1200" dirty="0" smtClean="0"/>
              <a:t>k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k’</a:t>
            </a:r>
            <a:r>
              <a:rPr lang="ko-KR" altLang="en-US" sz="1200" dirty="0" smtClean="0"/>
              <a:t>로 변환된 것을 주목하자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059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61356"/>
            <a:ext cx="766939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초창기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사례로</a:t>
            </a:r>
            <a:r>
              <a:rPr lang="ko-KR" altLang="en-US" dirty="0"/>
              <a:t>서</a:t>
            </a:r>
            <a:r>
              <a:rPr lang="en-US" altLang="ko-KR" dirty="0" smtClean="0"/>
              <a:t> LeNet-5</a:t>
            </a:r>
          </a:p>
          <a:p>
            <a:pPr lvl="1"/>
            <a:r>
              <a:rPr lang="ko-KR" altLang="en-US" dirty="0" smtClean="0"/>
              <a:t>특징 추출</a:t>
            </a:r>
            <a:r>
              <a:rPr lang="en-US" altLang="ko-KR" dirty="0" smtClean="0"/>
              <a:t>: C-P-C-P-C</a:t>
            </a:r>
            <a:r>
              <a:rPr lang="ko-KR" altLang="en-US" dirty="0" smtClean="0"/>
              <a:t>의 다섯 층을 통해 </a:t>
            </a:r>
            <a:r>
              <a:rPr lang="en-US" altLang="ko-KR" dirty="0" smtClean="0"/>
              <a:t>28*28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</a:t>
            </a:r>
            <a:r>
              <a:rPr lang="ko-KR" altLang="en-US" dirty="0" smtClean="0"/>
              <a:t>차원의 특징 벡터로 변환</a:t>
            </a:r>
            <a:endParaRPr lang="en-US" altLang="ko-KR" dirty="0"/>
          </a:p>
          <a:p>
            <a:pPr lvl="1"/>
            <a:r>
              <a:rPr lang="ko-KR" altLang="en-US" dirty="0" smtClean="0"/>
              <a:t>분류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은닉층이</a:t>
            </a:r>
            <a:r>
              <a:rPr lang="ko-KR" altLang="en-US" dirty="0" smtClean="0"/>
              <a:t> 하나인 </a:t>
            </a:r>
            <a:r>
              <a:rPr lang="en-US" altLang="ko-KR" dirty="0" smtClean="0"/>
              <a:t>MLP</a:t>
            </a:r>
          </a:p>
          <a:p>
            <a:pPr lvl="1"/>
            <a:r>
              <a:rPr lang="en-US" altLang="ko-KR" dirty="0" smtClean="0"/>
              <a:t>CNN</a:t>
            </a:r>
            <a:r>
              <a:rPr lang="ko-KR" altLang="en-US" dirty="0" smtClean="0"/>
              <a:t>의 첫 번째 성공사례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필기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인식기 만들어 수표 인식 자동화 시스템 구현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6660034" cy="3953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04" y="2420888"/>
            <a:ext cx="2880320" cy="4871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k</a:t>
            </a:r>
            <a:r>
              <a:rPr lang="ko-KR" altLang="en-US" sz="1200" dirty="0" smtClean="0"/>
              <a:t>가 </a:t>
            </a:r>
            <a:r>
              <a:rPr lang="ko-KR" altLang="en-US" sz="1200" dirty="0" err="1" smtClean="0"/>
              <a:t>컨볼루션</a:t>
            </a:r>
            <a:r>
              <a:rPr lang="ko-KR" altLang="en-US" sz="1200" dirty="0" smtClean="0"/>
              <a:t> 층마다 매번 바뀌는 것을 알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점차 증가한다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73725" y="6221851"/>
            <a:ext cx="2880320" cy="4871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분류를 </a:t>
            </a:r>
            <a:r>
              <a:rPr lang="en-US" altLang="ko-KR" sz="1200" dirty="0" smtClean="0"/>
              <a:t>MLP</a:t>
            </a:r>
            <a:r>
              <a:rPr lang="ko-KR" altLang="en-US" sz="1200" dirty="0" smtClean="0"/>
              <a:t>로 할 지 </a:t>
            </a:r>
            <a:r>
              <a:rPr lang="en-US" altLang="ko-KR" sz="1200" dirty="0" smtClean="0"/>
              <a:t>SVM</a:t>
            </a:r>
            <a:r>
              <a:rPr lang="ko-KR" altLang="en-US" sz="1200" dirty="0" smtClean="0"/>
              <a:t>으로 할지 </a:t>
            </a:r>
            <a:r>
              <a:rPr lang="en-US" altLang="ko-KR" sz="1200" dirty="0" smtClean="0"/>
              <a:t>tree</a:t>
            </a:r>
            <a:r>
              <a:rPr lang="ko-KR" altLang="en-US" sz="1200" dirty="0" smtClean="0"/>
              <a:t>로 할지도 선택할 수 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43595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전체 구조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smtClean="0"/>
              <a:t>가변 크기의 데이터 다루기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DMLP</a:t>
            </a:r>
            <a:r>
              <a:rPr lang="ko-KR" altLang="en-US" dirty="0" smtClean="0"/>
              <a:t>는 특징 벡터의 크기가 달라지면 연산 불가능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CNN</a:t>
            </a:r>
            <a:r>
              <a:rPr lang="ko-KR" altLang="en-US" dirty="0" smtClean="0"/>
              <a:t>은 가변 크기를 다룰 수 있는 강점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컨볼루션층에서</a:t>
            </a:r>
            <a:r>
              <a:rPr lang="ko-KR" altLang="en-US" dirty="0" smtClean="0"/>
              <a:t> 보폭을 조정한다거나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풀링층에서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커널이나</a:t>
            </a:r>
            <a:r>
              <a:rPr lang="ko-KR" altLang="en-US" dirty="0" smtClean="0"/>
              <a:t> 보폭을 조정하여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크기를 조절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9592" y="3473454"/>
            <a:ext cx="5112568" cy="10356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단지</a:t>
            </a:r>
            <a:r>
              <a:rPr lang="en-US" altLang="ko-KR" sz="1200" dirty="0" smtClean="0"/>
              <a:t>, CNN</a:t>
            </a:r>
            <a:r>
              <a:rPr lang="ko-KR" altLang="en-US" sz="1200" dirty="0" smtClean="0"/>
              <a:t>은 내부적으로 </a:t>
            </a:r>
            <a:r>
              <a:rPr lang="ko-KR" altLang="en-US" sz="1200" dirty="0" err="1" smtClean="0"/>
              <a:t>컨볼루션과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풀링층에서</a:t>
            </a:r>
            <a:r>
              <a:rPr lang="ko-KR" altLang="en-US" sz="1200" dirty="0" smtClean="0"/>
              <a:t> 입력 크기를 자유자제로 조정할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마스크 크기 또는 보폭을 적절히 수정하면서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FC</a:t>
            </a:r>
            <a:r>
              <a:rPr lang="ko-KR" altLang="en-US" sz="1200" dirty="0" smtClean="0"/>
              <a:t>층만 입력 크기를 고정하며 된다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일반적으로 </a:t>
            </a:r>
            <a:r>
              <a:rPr lang="en-US" altLang="ko-KR" sz="1200" dirty="0"/>
              <a:t>CNN</a:t>
            </a:r>
            <a:r>
              <a:rPr lang="ko-KR" altLang="en-US" sz="1200" dirty="0"/>
              <a:t>도 입력 크기를 고정한다</a:t>
            </a:r>
            <a:r>
              <a:rPr lang="en-US" altLang="ko-KR" sz="1200" dirty="0"/>
              <a:t>.</a:t>
            </a:r>
          </a:p>
          <a:p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0352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4.4.1 </a:t>
            </a:r>
            <a:r>
              <a:rPr lang="en-US" altLang="ko-KR" dirty="0" err="1" smtClean="0"/>
              <a:t>AlexNet</a:t>
            </a:r>
            <a:endParaRPr lang="en-US" altLang="ko-KR" dirty="0" smtClean="0"/>
          </a:p>
          <a:p>
            <a:r>
              <a:rPr lang="en-US" altLang="ko-KR" dirty="0" smtClean="0"/>
              <a:t>4.4.2 </a:t>
            </a:r>
            <a:r>
              <a:rPr lang="en-US" altLang="ko-KR" dirty="0" err="1" smtClean="0"/>
              <a:t>VGGNet</a:t>
            </a:r>
            <a:endParaRPr lang="en-US" altLang="ko-KR" dirty="0" smtClean="0"/>
          </a:p>
          <a:p>
            <a:r>
              <a:rPr lang="en-US" altLang="ko-KR" dirty="0" smtClean="0"/>
              <a:t>4.4.3 </a:t>
            </a:r>
            <a:r>
              <a:rPr lang="en-US" altLang="ko-KR" dirty="0" err="1" smtClean="0"/>
              <a:t>GoogLeNet</a:t>
            </a:r>
            <a:endParaRPr lang="en-US" altLang="ko-KR" dirty="0" smtClean="0"/>
          </a:p>
          <a:p>
            <a:r>
              <a:rPr lang="en-US" altLang="ko-KR" dirty="0" smtClean="0"/>
              <a:t>4.4.4 </a:t>
            </a:r>
            <a:r>
              <a:rPr lang="en-US" altLang="ko-KR" dirty="0" err="1" smtClean="0"/>
              <a:t>ResNet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62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 사례연구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자연영상 분류라는 도전적 문제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ImageNet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만 부류에 대해 </a:t>
            </a:r>
            <a:r>
              <a:rPr lang="ko-KR" altLang="en-US" dirty="0" err="1" smtClean="0"/>
              <a:t>부류별로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500~1000</a:t>
            </a:r>
            <a:r>
              <a:rPr lang="ko-KR" altLang="en-US" dirty="0" smtClean="0"/>
              <a:t>장의 영상을 인터넷에서 수집하여 구축하고 공개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r>
              <a:rPr lang="en-US" altLang="ko-KR" dirty="0" smtClean="0"/>
              <a:t>(CVPR </a:t>
            </a:r>
            <a:r>
              <a:rPr lang="ko-KR" altLang="en-US" dirty="0" smtClean="0"/>
              <a:t>학술대회에서 개최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1000</a:t>
            </a:r>
            <a:r>
              <a:rPr lang="ko-KR" altLang="en-US" dirty="0" smtClean="0"/>
              <a:t>부류에 대해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지정 문제</a:t>
            </a:r>
            <a:r>
              <a:rPr lang="en-US" altLang="ko-KR" dirty="0"/>
              <a:t>: 1</a:t>
            </a:r>
            <a:r>
              <a:rPr lang="ko-KR" altLang="en-US" dirty="0"/>
              <a:t>순위와 </a:t>
            </a:r>
            <a:r>
              <a:rPr lang="en-US" altLang="ko-KR" dirty="0"/>
              <a:t>5</a:t>
            </a:r>
            <a:r>
              <a:rPr lang="ko-KR" altLang="en-US" dirty="0"/>
              <a:t>순위 </a:t>
            </a:r>
            <a:r>
              <a:rPr lang="ko-KR" altLang="en-US" dirty="0" err="1"/>
              <a:t>오류율로</a:t>
            </a:r>
            <a:r>
              <a:rPr lang="ko-KR" altLang="en-US" dirty="0"/>
              <a:t> </a:t>
            </a:r>
            <a:r>
              <a:rPr lang="ko-KR" altLang="en-US" dirty="0" smtClean="0"/>
              <a:t>대결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120</a:t>
            </a:r>
            <a:r>
              <a:rPr lang="ko-KR" altLang="en-US" dirty="0" smtClean="0"/>
              <a:t>만 장의 훈련집합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 장의 검증집합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만 장의 테스트집합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우승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(2012)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err="1" smtClean="0">
                <a:sym typeface="Wingdings" pitchFamily="2" charset="2"/>
              </a:rPr>
              <a:t>Clarifi</a:t>
            </a:r>
            <a:r>
              <a:rPr lang="ko-KR" altLang="en-US" dirty="0" smtClean="0">
                <a:sym typeface="Wingdings" pitchFamily="2" charset="2"/>
              </a:rPr>
              <a:t>팀</a:t>
            </a:r>
            <a:r>
              <a:rPr lang="en-US" altLang="ko-KR" dirty="0" smtClean="0">
                <a:sym typeface="Wingdings" pitchFamily="2" charset="2"/>
              </a:rPr>
              <a:t>(2013)  </a:t>
            </a:r>
            <a:r>
              <a:rPr lang="en-US" altLang="ko-KR" dirty="0" err="1" smtClean="0">
                <a:sym typeface="Wingdings" pitchFamily="2" charset="2"/>
              </a:rPr>
              <a:t>GoogLeNet&amp;VGGNet</a:t>
            </a:r>
            <a:r>
              <a:rPr lang="en-US" altLang="ko-KR" dirty="0" smtClean="0">
                <a:sym typeface="Wingdings" pitchFamily="2" charset="2"/>
              </a:rPr>
              <a:t>(2014)  </a:t>
            </a:r>
            <a:r>
              <a:rPr lang="en-US" altLang="ko-KR" dirty="0" err="1" smtClean="0">
                <a:sym typeface="Wingdings" pitchFamily="2" charset="2"/>
              </a:rPr>
              <a:t>ResNet</a:t>
            </a:r>
            <a:r>
              <a:rPr lang="en-US" altLang="ko-KR" dirty="0" smtClean="0">
                <a:sym typeface="Wingdings" pitchFamily="2" charset="2"/>
              </a:rPr>
              <a:t>(2015)</a:t>
            </a:r>
          </a:p>
          <a:p>
            <a:pPr lvl="1"/>
            <a:r>
              <a:rPr lang="ko-KR" altLang="en-US" dirty="0" smtClean="0"/>
              <a:t>우승한 </a:t>
            </a:r>
            <a:r>
              <a:rPr lang="en-US" altLang="ko-KR" dirty="0"/>
              <a:t>CNN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프로그램과 가중치를 공개함으로써 널리 </a:t>
            </a:r>
            <a:r>
              <a:rPr lang="ko-KR" altLang="en-US" dirty="0" smtClean="0"/>
              <a:t>사용되는 </a:t>
            </a:r>
            <a:r>
              <a:rPr lang="ko-KR" altLang="en-US" dirty="0"/>
              <a:t>표준 신경망이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7063"/>
            <a:ext cx="6348314" cy="2845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89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개와 완전연결</a:t>
            </a:r>
            <a:r>
              <a:rPr lang="en-US" altLang="ko-KR" dirty="0" smtClean="0"/>
              <a:t>(FC)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en-US" dirty="0" smtClean="0"/>
              <a:t>개 층에 </a:t>
            </a:r>
            <a:r>
              <a:rPr lang="en-US" altLang="ko-KR" dirty="0" smtClean="0"/>
              <a:t>290400-186624-64896-43264-4096-4096-1000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배치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만개</a:t>
            </a:r>
            <a:r>
              <a:rPr lang="en-US" altLang="ko-KR" dirty="0" smtClean="0"/>
              <a:t>, FC</a:t>
            </a:r>
            <a:r>
              <a:rPr lang="ko-KR" altLang="en-US" dirty="0" smtClean="0"/>
              <a:t>층은 </a:t>
            </a:r>
            <a:r>
              <a:rPr lang="en-US" altLang="ko-KR" dirty="0" smtClean="0"/>
              <a:t>6500</a:t>
            </a:r>
            <a:r>
              <a:rPr lang="ko-KR" altLang="en-US" dirty="0" smtClean="0"/>
              <a:t>만개 가량의 매개변수</a:t>
            </a:r>
            <a:endParaRPr lang="en-US" altLang="ko-KR" dirty="0"/>
          </a:p>
          <a:p>
            <a:pPr lvl="1"/>
            <a:r>
              <a:rPr lang="en-US" altLang="ko-KR" dirty="0" smtClean="0"/>
              <a:t>FC</a:t>
            </a:r>
            <a:r>
              <a:rPr lang="ko-KR" altLang="en-US" dirty="0" smtClean="0"/>
              <a:t>층에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배 많은 매개변수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향후 </a:t>
            </a:r>
            <a:r>
              <a:rPr lang="en-US" altLang="ko-KR" dirty="0" smtClean="0">
                <a:sym typeface="Wingdings" pitchFamily="2" charset="2"/>
              </a:rPr>
              <a:t>CNN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smtClean="0">
                <a:sym typeface="Wingdings" pitchFamily="2" charset="2"/>
              </a:rPr>
              <a:t>FC</a:t>
            </a:r>
            <a:r>
              <a:rPr lang="ko-KR" altLang="en-US" dirty="0" smtClean="0">
                <a:sym typeface="Wingdings" pitchFamily="2" charset="2"/>
              </a:rPr>
              <a:t>층의 매개변수를 줄이는 방향으로 발전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76864" cy="272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1920" y="5621165"/>
            <a:ext cx="5112568" cy="103566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넓게 봤을 때 </a:t>
            </a:r>
            <a:r>
              <a:rPr lang="ko-KR" altLang="en-US" sz="1200" dirty="0" err="1" smtClean="0"/>
              <a:t>딥러닝</a:t>
            </a:r>
            <a:r>
              <a:rPr lang="ko-KR" altLang="en-US" sz="1200" dirty="0" smtClean="0"/>
              <a:t> 모델은 모델 복잡도는 늘리면서 매개 변수를 최대한 줄이는 쪽으로 연구를 진행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그래서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이 탄생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CNN</a:t>
            </a:r>
            <a:r>
              <a:rPr lang="ko-KR" altLang="en-US" sz="1200" dirty="0" smtClean="0"/>
              <a:t>계열에서도 마지막 </a:t>
            </a:r>
            <a:r>
              <a:rPr lang="en-US" altLang="ko-KR" sz="1200" dirty="0" smtClean="0"/>
              <a:t>FC</a:t>
            </a:r>
            <a:r>
              <a:rPr lang="ko-KR" altLang="en-US" sz="1200" dirty="0" smtClean="0"/>
              <a:t>층의 매개변수를 줄이기 위해 연구를 진행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192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AlexNet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AlexNet</a:t>
            </a:r>
            <a:r>
              <a:rPr lang="ko-KR" altLang="en-US" dirty="0" smtClean="0"/>
              <a:t>이 학습에 성공한 요인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외부 요인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ImageNet</a:t>
            </a:r>
            <a:r>
              <a:rPr lang="ko-KR" altLang="en-US" dirty="0" smtClean="0"/>
              <a:t>이라는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대용량 데이터베이스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GPU</a:t>
            </a:r>
            <a:r>
              <a:rPr lang="ko-KR" altLang="en-US" dirty="0" smtClean="0"/>
              <a:t>를 사용한 </a:t>
            </a:r>
            <a:r>
              <a:rPr lang="ko-KR" altLang="en-US" dirty="0" smtClean="0"/>
              <a:t>병렬처리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두 번째와 세 번째 </a:t>
            </a:r>
            <a:r>
              <a:rPr lang="ko-KR" altLang="en-US" dirty="0" err="1" smtClean="0"/>
              <a:t>컨볼루션</a:t>
            </a:r>
            <a:r>
              <a:rPr lang="ko-KR" altLang="en-US" dirty="0" err="1" smtClean="0"/>
              <a:t>층</a:t>
            </a:r>
            <a:r>
              <a:rPr lang="ko-KR" altLang="en-US" dirty="0" smtClean="0"/>
              <a:t> 사이에서 정보 교환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활성함수로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 반응 </a:t>
            </a:r>
            <a:r>
              <a:rPr lang="ko-KR" altLang="en-US" dirty="0" smtClean="0"/>
              <a:t>정규화</a:t>
            </a:r>
            <a:r>
              <a:rPr lang="en-US" altLang="ko-KR" baseline="30000" dirty="0" smtClean="0"/>
              <a:t>local</a:t>
            </a:r>
            <a:r>
              <a:rPr lang="en-US" altLang="ko-KR" dirty="0" smtClean="0"/>
              <a:t> </a:t>
            </a:r>
            <a:r>
              <a:rPr lang="en-US" altLang="ko-KR" baseline="30000" dirty="0" smtClean="0"/>
              <a:t>response</a:t>
            </a:r>
            <a:r>
              <a:rPr lang="en-US" altLang="ko-KR" dirty="0" smtClean="0"/>
              <a:t> </a:t>
            </a:r>
            <a:r>
              <a:rPr lang="en-US" altLang="ko-KR" baseline="30000" dirty="0" smtClean="0"/>
              <a:t>normalization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기법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과잉적합 방지하는 여러 규제 기법 적용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데이터 확대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잘라내기와 반전으로 </a:t>
            </a:r>
            <a:r>
              <a:rPr lang="en-US" altLang="ko-KR" dirty="0" smtClean="0"/>
              <a:t>2048</a:t>
            </a:r>
            <a:r>
              <a:rPr lang="ko-KR" altLang="en-US" dirty="0" smtClean="0"/>
              <a:t>배로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, PCA</a:t>
            </a:r>
            <a:r>
              <a:rPr lang="ko-KR" altLang="en-US" dirty="0" smtClean="0"/>
              <a:t>를 이용한 영상 </a:t>
            </a:r>
            <a:r>
              <a:rPr lang="ko-KR" altLang="en-US" dirty="0" err="1" smtClean="0"/>
              <a:t>컬러값</a:t>
            </a:r>
            <a:r>
              <a:rPr lang="ko-KR" altLang="en-US" dirty="0" smtClean="0"/>
              <a:t> 변환으로 확대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드롭아웃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ko-KR" altLang="en-US" dirty="0" smtClean="0"/>
              <a:t>테스트 단계에서 앙상블 적용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5-26]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12-5]</a:t>
            </a:r>
          </a:p>
          <a:p>
            <a:pPr lvl="1"/>
            <a:r>
              <a:rPr lang="en-US" altLang="ko-KR" dirty="0"/>
              <a:t>2~3%</a:t>
            </a:r>
            <a:r>
              <a:rPr lang="ko-KR" altLang="en-US" dirty="0"/>
              <a:t>만큼 </a:t>
            </a:r>
            <a:r>
              <a:rPr lang="ko-KR" altLang="en-US" dirty="0" err="1"/>
              <a:t>오류율</a:t>
            </a:r>
            <a:r>
              <a:rPr lang="ko-KR" altLang="en-US" dirty="0"/>
              <a:t> 감소 효과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258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의 핵심 아이디어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컨볼루션층이</a:t>
            </a:r>
            <a:r>
              <a:rPr lang="en-US" altLang="ko-KR" dirty="0" smtClean="0"/>
              <a:t>) 3*3</a:t>
            </a:r>
            <a:r>
              <a:rPr lang="ko-KR" altLang="en-US" dirty="0" smtClean="0"/>
              <a:t>의 작은 커널을 사용하여 신경망을 더욱 깊게 만듦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컨볼루션층</a:t>
            </a:r>
            <a:r>
              <a:rPr lang="ko-KR" altLang="en-US" dirty="0" smtClean="0"/>
              <a:t> </a:t>
            </a:r>
            <a:r>
              <a:rPr lang="en-US" altLang="ko-KR" dirty="0" smtClean="0"/>
              <a:t>8~16</a:t>
            </a:r>
            <a:r>
              <a:rPr lang="ko-KR" altLang="en-US" dirty="0" smtClean="0"/>
              <a:t>개를 두어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개에 비해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배 깊어짐</a:t>
            </a:r>
            <a:endParaRPr lang="en-US" altLang="ko-KR" dirty="0" smtClean="0"/>
          </a:p>
          <a:p>
            <a:r>
              <a:rPr lang="en-US" altLang="ko-KR" dirty="0" smtClean="0"/>
              <a:t>16</a:t>
            </a:r>
            <a:r>
              <a:rPr lang="ko-KR" altLang="en-US" dirty="0" smtClean="0"/>
              <a:t>층짜리 </a:t>
            </a:r>
            <a:r>
              <a:rPr lang="en-US" altLang="ko-KR" dirty="0" smtClean="0"/>
              <a:t>VGG-16(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+FC 3</a:t>
            </a:r>
            <a:r>
              <a:rPr lang="ko-KR" altLang="en-US" dirty="0" smtClean="0"/>
              <a:t>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4-22]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945088" cy="390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3912" y="2507711"/>
            <a:ext cx="2952328" cy="13681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왜 </a:t>
            </a:r>
            <a:r>
              <a:rPr lang="en-US" altLang="ko-KR" sz="1200" dirty="0" smtClean="0"/>
              <a:t>7*7</a:t>
            </a:r>
            <a:r>
              <a:rPr lang="ko-KR" altLang="en-US" sz="1200" dirty="0" smtClean="0"/>
              <a:t>한 번으로 하지 않고 </a:t>
            </a:r>
            <a:r>
              <a:rPr lang="en-US" altLang="ko-KR" sz="1200" dirty="0" smtClean="0"/>
              <a:t>3*3 </a:t>
            </a:r>
            <a:r>
              <a:rPr lang="ko-KR" altLang="en-US" sz="1200" dirty="0" smtClean="0"/>
              <a:t>연산을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번하는</a:t>
            </a:r>
            <a:r>
              <a:rPr lang="ko-KR" altLang="en-US" sz="1200" dirty="0" smtClean="0"/>
              <a:t> 것이 좋을까</a:t>
            </a:r>
            <a:r>
              <a:rPr lang="en-US" altLang="ko-KR" sz="1200" dirty="0" smtClean="0"/>
              <a:t>?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비선형 </a:t>
            </a:r>
            <a:r>
              <a:rPr lang="ko-KR" altLang="en-US" sz="1200" dirty="0" err="1" smtClean="0"/>
              <a:t>활성함수때문에</a:t>
            </a:r>
            <a:r>
              <a:rPr lang="ko-KR" altLang="en-US" sz="1200" dirty="0" smtClean="0"/>
              <a:t> 분별력 측면에서 우월하다</a:t>
            </a:r>
            <a:endParaRPr lang="en-US" altLang="ko-KR" sz="1200" dirty="0" smtClean="0"/>
          </a:p>
          <a:p>
            <a:r>
              <a:rPr lang="en-US" altLang="ko-KR" sz="1200" dirty="0" smtClean="0"/>
              <a:t>49c^2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27c^2</a:t>
            </a:r>
            <a:r>
              <a:rPr lang="ko-KR" altLang="en-US" sz="1200" dirty="0" smtClean="0"/>
              <a:t>개의 매개 변수를 약 </a:t>
            </a:r>
            <a:r>
              <a:rPr lang="en-US" altLang="ko-KR" sz="1200" dirty="0" smtClean="0"/>
              <a:t>55% </a:t>
            </a:r>
            <a:r>
              <a:rPr lang="ko-KR" altLang="en-US" sz="1200" dirty="0" smtClean="0"/>
              <a:t>줄일 수 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계산도 빨라짐</a:t>
            </a:r>
            <a:r>
              <a:rPr lang="en-US" altLang="ko-KR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0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VGGNet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1*1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 축소 효과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4-23]</a:t>
            </a:r>
            <a:r>
              <a:rPr lang="ko-KR" altLang="en-US" dirty="0" smtClean="0"/>
              <a:t>의 예</a:t>
            </a:r>
            <a:r>
              <a:rPr lang="en-US" altLang="ko-KR" dirty="0" smtClean="0"/>
              <a:t>) </a:t>
            </a:r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의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개에 </a:t>
            </a:r>
            <a:r>
              <a:rPr lang="en-US" altLang="ko-KR" dirty="0" smtClean="0"/>
              <a:t>1*1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/>
              <a:t>의 특징 </a:t>
            </a:r>
            <a:r>
              <a:rPr lang="ko-KR" altLang="en-US" dirty="0" err="1"/>
              <a:t>맵</a:t>
            </a:r>
            <a:r>
              <a:rPr lang="ko-KR" altLang="en-US" dirty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말하면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텐서에</a:t>
            </a:r>
            <a:r>
              <a:rPr lang="ko-KR" altLang="en-US" dirty="0" smtClean="0"/>
              <a:t>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8*1*1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적용하여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4*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텐서를</a:t>
            </a:r>
            <a:r>
              <a:rPr lang="ko-KR" altLang="en-US" dirty="0" smtClean="0"/>
              <a:t> 출력하는 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ReLU</a:t>
            </a:r>
            <a:r>
              <a:rPr lang="ko-KR" altLang="en-US" dirty="0" smtClean="0"/>
              <a:t>와 같은 비선형 활성함수를 적용하면 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분별력 증가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『</a:t>
            </a:r>
            <a:r>
              <a:rPr lang="ko-KR" altLang="en-US" dirty="0" smtClean="0"/>
              <a:t>네트워크 속의 네트워크</a:t>
            </a:r>
            <a:r>
              <a:rPr lang="en-US" altLang="ko-KR" dirty="0" smtClean="0"/>
              <a:t>(</a:t>
            </a:r>
            <a:r>
              <a:rPr lang="en-US" altLang="ko-KR" dirty="0"/>
              <a:t>NIN</a:t>
            </a:r>
            <a:r>
              <a:rPr lang="en-US" altLang="ko-KR" dirty="0" smtClean="0"/>
              <a:t>)』</a:t>
            </a:r>
            <a:r>
              <a:rPr lang="ko-KR" altLang="en-US" dirty="0" smtClean="0"/>
              <a:t>에서 유래 </a:t>
            </a:r>
            <a:r>
              <a:rPr lang="en-US" altLang="ko-KR" dirty="0" smtClean="0"/>
              <a:t>[Lin2014]</a:t>
            </a:r>
          </a:p>
          <a:p>
            <a:pPr lvl="1"/>
            <a:r>
              <a:rPr lang="en-US" altLang="ko-KR" dirty="0" err="1" smtClean="0"/>
              <a:t>VGGNet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실험을 하였지만 최종 선택하지는 않음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GoogLeNet</a:t>
            </a:r>
            <a:r>
              <a:rPr lang="ko-KR" altLang="en-US" dirty="0" smtClean="0"/>
              <a:t>이 많이 사용함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4077072"/>
            <a:ext cx="7779990" cy="1854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의 핵심 아이디어인 </a:t>
            </a:r>
            <a:r>
              <a:rPr lang="ko-KR" altLang="en-US" dirty="0" err="1" smtClean="0"/>
              <a:t>인셉션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NIN</a:t>
            </a:r>
            <a:r>
              <a:rPr lang="ko-KR" altLang="en-US" dirty="0" smtClean="0"/>
              <a:t>의 구조를 수정한 것</a:t>
            </a:r>
            <a:endParaRPr lang="en-US" altLang="ko-KR" dirty="0" smtClean="0"/>
          </a:p>
          <a:p>
            <a:r>
              <a:rPr lang="en-US" altLang="ko-KR" dirty="0" smtClean="0"/>
              <a:t>NIN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층이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연산을 대신함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MLPconv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옮겨가면서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전방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계산을 수행함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1" y="2954001"/>
            <a:ext cx="7296497" cy="281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5764886"/>
            <a:ext cx="324497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err="1" smtClean="0"/>
              <a:t>MLPconv</a:t>
            </a:r>
            <a:r>
              <a:rPr lang="ko-KR" altLang="en-US" dirty="0" smtClean="0"/>
              <a:t>층</a:t>
            </a:r>
            <a:r>
              <a:rPr lang="en-US" altLang="ko-KR" dirty="0" smtClean="0"/>
              <a:t> (</a:t>
            </a:r>
            <a:r>
              <a:rPr lang="ko-KR" altLang="en-US" dirty="0" smtClean="0"/>
              <a:t>마이크로 네트워크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6300192" y="4879397"/>
            <a:ext cx="283418" cy="8957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964488" cy="5832648"/>
          </a:xfrm>
        </p:spPr>
        <p:txBody>
          <a:bodyPr/>
          <a:lstStyle/>
          <a:p>
            <a:r>
              <a:rPr lang="en-US" altLang="ko-KR" dirty="0" smtClean="0"/>
              <a:t>NIN</a:t>
            </a:r>
            <a:r>
              <a:rPr lang="ko-KR" altLang="en-US" dirty="0" smtClean="0"/>
              <a:t>이 사용하는 전역 평균 </a:t>
            </a:r>
            <a:r>
              <a:rPr lang="ko-KR" altLang="en-US" dirty="0" err="1" smtClean="0"/>
              <a:t>풀링</a:t>
            </a:r>
            <a:r>
              <a:rPr lang="en-US" altLang="ko-KR" baseline="30000" dirty="0" smtClean="0"/>
              <a:t>global average</a:t>
            </a:r>
            <a:r>
              <a:rPr lang="en-US" altLang="ko-KR" dirty="0"/>
              <a:t> </a:t>
            </a:r>
            <a:r>
              <a:rPr lang="en-US" altLang="ko-KR" baseline="30000" dirty="0" smtClean="0"/>
              <a:t>pooling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4-25(a)]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완전연결층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en-US" altLang="ko-KR" dirty="0" smtClean="0"/>
              <a:t>2</a:t>
            </a:r>
            <a:r>
              <a:rPr lang="ko-KR" altLang="en-US" dirty="0" smtClean="0"/>
              <a:t>천</a:t>
            </a:r>
            <a:r>
              <a:rPr lang="en-US" altLang="ko-KR" dirty="0" smtClean="0"/>
              <a:t>2</a:t>
            </a:r>
            <a:r>
              <a:rPr lang="ko-KR" altLang="en-US" dirty="0" smtClean="0"/>
              <a:t>백만 개의 매개변수를 가짐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전체 매개변수의 </a:t>
            </a:r>
            <a:r>
              <a:rPr lang="en-US" altLang="ko-KR" dirty="0" smtClean="0"/>
              <a:t>85%)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/>
              <a:t>과잉적합 원인</a:t>
            </a:r>
            <a:endParaRPr lang="en-US" altLang="ko-KR" dirty="0" smtClean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4-25(b)]</a:t>
            </a:r>
            <a:r>
              <a:rPr lang="ko-KR" altLang="en-US" dirty="0"/>
              <a:t>의 </a:t>
            </a: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MLPconv</a:t>
            </a:r>
            <a:r>
              <a:rPr lang="ko-KR" altLang="en-US" dirty="0" smtClean="0"/>
              <a:t>가 부류 수만큼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생성하면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맵</a:t>
            </a:r>
            <a:r>
              <a:rPr lang="ko-KR" altLang="en-US" dirty="0" smtClean="0"/>
              <a:t> 각각을 평균하여 출력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입력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이 방식으로 매개변수를 없앰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40968"/>
            <a:ext cx="6984776" cy="30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2160" y="235034"/>
            <a:ext cx="2628800" cy="3136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NIN</a:t>
            </a:r>
            <a:r>
              <a:rPr lang="ko-KR" altLang="en-US" sz="1200" dirty="0" smtClean="0"/>
              <a:t>에서 전역 </a:t>
            </a:r>
            <a:r>
              <a:rPr lang="ko-KR" altLang="en-US" sz="1200" dirty="0" err="1" smtClean="0"/>
              <a:t>풀링을</a:t>
            </a:r>
            <a:r>
              <a:rPr lang="ko-KR" altLang="en-US" sz="1200" dirty="0" smtClean="0"/>
              <a:t> 최초로 제시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0" y="6226176"/>
            <a:ext cx="3779521" cy="4431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완전연결을 전역 </a:t>
            </a:r>
            <a:r>
              <a:rPr lang="ko-KR" altLang="en-US" sz="1200" dirty="0" err="1" smtClean="0"/>
              <a:t>풀링을</a:t>
            </a:r>
            <a:r>
              <a:rPr lang="ko-KR" altLang="en-US" sz="1200" dirty="0" smtClean="0"/>
              <a:t> 대체하여 매개 변수 개수를 획기적으로 줄일 수 있었음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01209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4.1.1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기술 혁신 요인</a:t>
            </a:r>
            <a:endParaRPr lang="en-US" altLang="ko-KR" dirty="0" smtClean="0"/>
          </a:p>
          <a:p>
            <a:r>
              <a:rPr lang="en-US" altLang="ko-KR" dirty="0" smtClean="0"/>
              <a:t>4.1.2 </a:t>
            </a:r>
            <a:r>
              <a:rPr lang="ko-KR" altLang="en-US" dirty="0" smtClean="0"/>
              <a:t>특징 학습의 부각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err="1" smtClean="0"/>
              <a:t>GoogLeNet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NIN</a:t>
            </a:r>
            <a:r>
              <a:rPr lang="ko-KR" altLang="en-US" dirty="0"/>
              <a:t> </a:t>
            </a:r>
            <a:r>
              <a:rPr lang="ko-KR" altLang="en-US" dirty="0" smtClean="0"/>
              <a:t>아이디어를 확장한 신경망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인셉션</a:t>
            </a:r>
            <a:r>
              <a:rPr lang="ko-KR" altLang="en-US" dirty="0" smtClean="0"/>
              <a:t> </a:t>
            </a:r>
            <a:r>
              <a:rPr lang="ko-KR" altLang="en-US" dirty="0" smtClean="0"/>
              <a:t>모듈</a:t>
            </a:r>
            <a:r>
              <a:rPr lang="en-US" altLang="ko-KR" baseline="30000" dirty="0" smtClean="0"/>
              <a:t>inception</a:t>
            </a:r>
            <a:r>
              <a:rPr lang="en-US" altLang="ko-KR" dirty="0" smtClean="0"/>
              <a:t> </a:t>
            </a:r>
            <a:r>
              <a:rPr lang="en-US" altLang="ko-KR" baseline="30000" dirty="0" smtClean="0"/>
              <a:t>module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마이크로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네트워크로 </a:t>
            </a:r>
            <a:r>
              <a:rPr lang="en-US" altLang="ko-KR" dirty="0" err="1" smtClean="0"/>
              <a:t>MLPconv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대신 네 종류의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연산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1*1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사용하여 차원 축소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10" y="2492896"/>
            <a:ext cx="5737101" cy="37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4088" y="6136331"/>
            <a:ext cx="3383985" cy="4431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err="1" smtClean="0"/>
              <a:t>Googlenet</a:t>
            </a:r>
            <a:r>
              <a:rPr lang="ko-KR" altLang="en-US" sz="1200" dirty="0" smtClean="0"/>
              <a:t>의 첫 번째 </a:t>
            </a:r>
            <a:r>
              <a:rPr lang="ko-KR" altLang="en-US" sz="1200" dirty="0" err="1" smtClean="0"/>
              <a:t>인셉션</a:t>
            </a:r>
            <a:r>
              <a:rPr lang="ko-KR" altLang="en-US" sz="1200" dirty="0" smtClean="0"/>
              <a:t> 모듈</a:t>
            </a:r>
            <a:r>
              <a:rPr lang="ko-KR" altLang="en-US" sz="1200" dirty="0"/>
              <a:t>의</a:t>
            </a:r>
            <a:endParaRPr lang="en-US" altLang="ko-KR" sz="1200" dirty="0" smtClean="0"/>
          </a:p>
          <a:p>
            <a:r>
              <a:rPr lang="ko-KR" altLang="en-US" sz="1200" dirty="0" smtClean="0"/>
              <a:t>입력이 </a:t>
            </a:r>
            <a:r>
              <a:rPr lang="en-US" altLang="ko-KR" sz="1200" dirty="0" smtClean="0"/>
              <a:t>28x28x192</a:t>
            </a:r>
            <a:r>
              <a:rPr lang="ko-KR" altLang="en-US" sz="1200" dirty="0" smtClean="0"/>
              <a:t>에서 출력이 </a:t>
            </a:r>
            <a:r>
              <a:rPr lang="en-US" altLang="ko-KR" sz="1200" dirty="0" smtClean="0"/>
              <a:t>28x28x256</a:t>
            </a:r>
            <a:r>
              <a:rPr lang="ko-KR" altLang="en-US" sz="1200" dirty="0" smtClean="0"/>
              <a:t>임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982" y="4230649"/>
            <a:ext cx="504056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smtClean="0"/>
              <a:t>64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19672" y="2493803"/>
            <a:ext cx="1224136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28x28 </a:t>
            </a:r>
            <a:r>
              <a:rPr lang="ko-KR" altLang="en-US" sz="1200" dirty="0" smtClean="0"/>
              <a:t>특징 </a:t>
            </a:r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192</a:t>
            </a:r>
            <a:r>
              <a:rPr lang="ko-KR" altLang="en-US" sz="1200" dirty="0" smtClean="0"/>
              <a:t>장을 입력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39752" y="4941168"/>
            <a:ext cx="504056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smtClean="0"/>
              <a:t>64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76560" y="4941168"/>
            <a:ext cx="504056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smtClean="0"/>
              <a:t>64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292080" y="4143331"/>
            <a:ext cx="504056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smtClean="0"/>
              <a:t>64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393960" y="4143331"/>
            <a:ext cx="593863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128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851252" y="4143331"/>
            <a:ext cx="593863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32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4940100"/>
            <a:ext cx="593863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32</a:t>
            </a:r>
            <a:r>
              <a:rPr lang="ko-KR" altLang="en-US" sz="1200" dirty="0" smtClean="0"/>
              <a:t>장</a:t>
            </a:r>
            <a:endParaRPr lang="en-US" altLang="ko-KR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633937" y="5432819"/>
            <a:ext cx="1224136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28x28 </a:t>
            </a:r>
            <a:r>
              <a:rPr lang="ko-KR" altLang="en-US" sz="1200" dirty="0" smtClean="0"/>
              <a:t>특징 </a:t>
            </a:r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256</a:t>
            </a:r>
            <a:r>
              <a:rPr lang="ko-KR" altLang="en-US" sz="1200" dirty="0" smtClean="0"/>
              <a:t>장을 출력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080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4.4.3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 smtClean="0"/>
              <a:t>인셉션</a:t>
            </a:r>
            <a:r>
              <a:rPr lang="ko-KR" altLang="en-US" dirty="0" smtClean="0"/>
              <a:t> 모듈을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결합한 </a:t>
            </a:r>
            <a:r>
              <a:rPr lang="en-US" altLang="ko-KR" dirty="0" err="1" smtClean="0"/>
              <a:t>GoogLeNet</a:t>
            </a:r>
            <a:r>
              <a:rPr lang="en-US" altLang="ko-KR" dirty="0" smtClean="0"/>
              <a:t> 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4-27])</a:t>
            </a:r>
          </a:p>
          <a:p>
            <a:pPr lvl="1"/>
            <a:r>
              <a:rPr lang="ko-KR" altLang="en-US" dirty="0" smtClean="0"/>
              <a:t>매개변수가 있는 층 </a:t>
            </a:r>
            <a:r>
              <a:rPr lang="en-US" altLang="ko-KR" dirty="0" smtClean="0"/>
              <a:t>22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없는 층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총 </a:t>
            </a:r>
            <a:r>
              <a:rPr lang="en-US" altLang="ko-KR" dirty="0" smtClean="0"/>
              <a:t>27</a:t>
            </a:r>
            <a:r>
              <a:rPr lang="ko-KR" altLang="en-US" dirty="0" smtClean="0"/>
              <a:t>개 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완전열결층은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개에 불과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백만 개의 매개변수를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VGGNet</a:t>
            </a:r>
            <a:r>
              <a:rPr lang="ko-KR" altLang="en-US" dirty="0" smtClean="0"/>
              <a:t>의 완전연결에 비하면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에 불과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36912"/>
            <a:ext cx="8341196" cy="2914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dirty="0" err="1" smtClean="0"/>
                  <a:t>ResNet</a:t>
                </a:r>
                <a:r>
                  <a:rPr lang="en-US" altLang="ko-KR" baseline="30000" dirty="0" err="1" smtClean="0"/>
                  <a:t>residual</a:t>
                </a:r>
                <a:r>
                  <a:rPr lang="en-US" altLang="ko-KR" dirty="0" smtClean="0"/>
                  <a:t> </a:t>
                </a:r>
                <a:r>
                  <a:rPr lang="en-US" altLang="ko-KR" baseline="30000" dirty="0" smtClean="0"/>
                  <a:t>learning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잔류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학습이라는 아이디어를 이용하여 성능 저하를 피하면서 층 수를 대폭 늘림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최대 </a:t>
                </a:r>
                <a:r>
                  <a:rPr lang="en-US" altLang="ko-KR" dirty="0" smtClean="0"/>
                  <a:t>1202</a:t>
                </a:r>
                <a:r>
                  <a:rPr lang="ko-KR" altLang="en-US" dirty="0" smtClean="0"/>
                  <a:t>층까지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원래 </a:t>
                </a:r>
                <a:r>
                  <a:rPr lang="ko-KR" altLang="en-US" dirty="0" err="1" smtClean="0"/>
                  <a:t>컨볼루션</a:t>
                </a:r>
                <a:r>
                  <a:rPr lang="ko-KR" altLang="en-US" dirty="0" smtClean="0"/>
                  <a:t> 신경망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잔류 학습은 지름길 연결된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더한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0" dirty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altLang="ko-KR" b="1" i="1" dirty="0" smtClean="0">
                        <a:latin typeface="Cambria Math"/>
                      </a:rPr>
                      <m:t>+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𝛕</m:t>
                    </m:r>
                  </m:oMath>
                </a14:m>
                <a:r>
                  <a:rPr lang="ko-KR" altLang="en-US" dirty="0" smtClean="0"/>
                  <a:t>를 적용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𝐅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는 잔류</a:t>
                </a: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0"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18" y="3729718"/>
            <a:ext cx="5975970" cy="2705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44675"/>
            <a:ext cx="28860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605704"/>
            <a:ext cx="1333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396343"/>
            <a:ext cx="1952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44208" y="3508126"/>
            <a:ext cx="2512129" cy="4969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옆과 같이 추가적인 </a:t>
            </a:r>
            <a:r>
              <a:rPr lang="en-US" altLang="ko-KR" sz="1200" dirty="0" smtClean="0"/>
              <a:t>line</a:t>
            </a:r>
            <a:r>
              <a:rPr lang="ko-KR" altLang="en-US" sz="1200" dirty="0" smtClean="0"/>
              <a:t>을 형성해도 매개 변수 개수는 동일하다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740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smtClean="0"/>
              <a:t>지름길 연결을 두는 이유는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 해결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(4.14)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식에서                          이 </a:t>
            </a:r>
            <a:r>
              <a:rPr lang="en-US" altLang="ko-KR" dirty="0" smtClean="0"/>
              <a:t>-1</a:t>
            </a:r>
            <a:r>
              <a:rPr lang="ko-KR" altLang="en-US" dirty="0" smtClean="0"/>
              <a:t>이 될 가능성이 거의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71" y="2702634"/>
            <a:ext cx="7056784" cy="716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76" y="1628800"/>
            <a:ext cx="17049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34</a:t>
            </a:r>
            <a:r>
              <a:rPr lang="ko-KR" altLang="en-US" dirty="0" smtClean="0"/>
              <a:t>층짜리 </a:t>
            </a:r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 같은 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3*3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lang="en-US" altLang="ko-KR" dirty="0" err="1" smtClean="0"/>
              <a:t>VGGNet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다른 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잔류 학습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전역 평균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en-US" altLang="ko-KR" dirty="0" smtClean="0"/>
              <a:t>FC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대체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배치 정규화 적용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드롭아웃</a:t>
            </a:r>
            <a:r>
              <a:rPr lang="ko-KR" altLang="en-US" dirty="0" smtClean="0"/>
              <a:t> 적용 불필요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배치 정규화는 </a:t>
            </a:r>
            <a:r>
              <a:rPr lang="en-US" altLang="ko-KR" dirty="0" smtClean="0">
                <a:sym typeface="Wingdings" pitchFamily="2" charset="2"/>
              </a:rPr>
              <a:t>5.2.6</a:t>
            </a:r>
            <a:r>
              <a:rPr lang="ko-KR" altLang="en-US" dirty="0" smtClean="0">
                <a:sym typeface="Wingdings" pitchFamily="2" charset="2"/>
              </a:rPr>
              <a:t>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9" y="1340768"/>
            <a:ext cx="843856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83968" y="3284984"/>
            <a:ext cx="4248472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실선은 입력과 출력 특징 </a:t>
            </a:r>
            <a:r>
              <a:rPr lang="ko-KR" altLang="en-US" sz="1200" dirty="0" err="1" smtClean="0"/>
              <a:t>맵의</a:t>
            </a:r>
            <a:r>
              <a:rPr lang="ko-KR" altLang="en-US" sz="1200" dirty="0" smtClean="0"/>
              <a:t> 크기가 같은 곳이고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점선은 특징 </a:t>
            </a:r>
            <a:r>
              <a:rPr lang="ko-KR" altLang="en-US" sz="1200" dirty="0" err="1" smtClean="0"/>
              <a:t>맵</a:t>
            </a:r>
            <a:r>
              <a:rPr lang="ko-KR" altLang="en-US" sz="1200" dirty="0" smtClean="0"/>
              <a:t> 수가 달라 </a:t>
            </a:r>
            <a:r>
              <a:rPr lang="en-US" altLang="ko-KR" sz="1200" dirty="0" smtClean="0"/>
              <a:t>1*1 </a:t>
            </a:r>
            <a:r>
              <a:rPr lang="ko-KR" altLang="en-US" sz="1200" dirty="0" err="1" smtClean="0"/>
              <a:t>컨볼루션으로</a:t>
            </a:r>
            <a:r>
              <a:rPr lang="ko-KR" altLang="en-US" sz="1200" dirty="0" smtClean="0"/>
              <a:t> 같게 맞춘 곳이다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3968" y="3933056"/>
            <a:ext cx="4248472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en-US" altLang="ko-KR" sz="1200" dirty="0" smtClean="0"/>
              <a:t>Veit2016</a:t>
            </a:r>
            <a:r>
              <a:rPr lang="ko-KR" altLang="en-US" sz="1200" dirty="0" smtClean="0"/>
              <a:t>은 </a:t>
            </a:r>
            <a:r>
              <a:rPr lang="en-US" altLang="ko-KR" sz="1200" dirty="0" err="1" smtClean="0"/>
              <a:t>ResNet</a:t>
            </a:r>
            <a:r>
              <a:rPr lang="ko-KR" altLang="en-US" sz="1200" dirty="0" smtClean="0"/>
              <a:t>의 우월한 성능은 깊이가 아니라 앙상블 효과 때문이라는 다른 해석을 제시함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26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성적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2012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15.3% </a:t>
            </a:r>
            <a:r>
              <a:rPr lang="ko-KR" altLang="en-US" dirty="0" err="1" smtClean="0"/>
              <a:t>오류율은</a:t>
            </a:r>
            <a:r>
              <a:rPr lang="ko-KR" altLang="en-US" dirty="0" smtClean="0"/>
              <a:t> 당시로서 경이로운 성능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년에 </a:t>
            </a:r>
            <a:r>
              <a:rPr lang="en-US" altLang="ko-KR" dirty="0" err="1" smtClean="0"/>
              <a:t>ResNet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3.5% </a:t>
            </a:r>
            <a:r>
              <a:rPr lang="ko-KR" altLang="en-US" dirty="0" err="1" smtClean="0"/>
              <a:t>오류율</a:t>
            </a:r>
            <a:r>
              <a:rPr lang="ko-KR" altLang="en-US" dirty="0" smtClean="0"/>
              <a:t> 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04864"/>
            <a:ext cx="6703665" cy="405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07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4.4.4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ResNet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 문제는 성능 포화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 성능에 필적함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물체 검출 문제에 집중함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6" y="2109200"/>
            <a:ext cx="721995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4.5.1 </a:t>
            </a:r>
            <a:r>
              <a:rPr lang="ko-KR" altLang="en-US" dirty="0" smtClean="0"/>
              <a:t>생성 모델이란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4.5.2 GAN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9" y="2443251"/>
            <a:ext cx="832032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2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분별 모델과 생성 모델의 비교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74" y="1772816"/>
            <a:ext cx="7560840" cy="196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3952886"/>
            <a:ext cx="2952328" cy="43204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생성 모델은 비지도 학습으로 </a:t>
            </a:r>
            <a:endParaRPr lang="en-US" altLang="ko-KR" sz="1200" dirty="0" smtClean="0"/>
          </a:p>
          <a:p>
            <a:r>
              <a:rPr lang="ko-KR" altLang="en-US" sz="1200" dirty="0" smtClean="0"/>
              <a:t>사람의 학습에 보다 가깝다고 평가된다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1046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38733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85999"/>
            <a:ext cx="2277244" cy="1427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25" y="3501374"/>
            <a:ext cx="2730996" cy="151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045" y="3468664"/>
            <a:ext cx="2803004" cy="154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3011464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생성 모델이 추정하는 확률 분포</a:t>
            </a:r>
          </a:p>
        </p:txBody>
      </p:sp>
    </p:spTree>
    <p:extLst>
      <p:ext uri="{BB962C8B-B14F-4D97-AF65-F5344CB8AC3E}">
        <p14:creationId xmlns:p14="http://schemas.microsoft.com/office/powerpoint/2010/main" val="18956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년대에 이미 깊은 신경망 아이디어 등장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실현 불가능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깊은 신경망은 학습이 안 됨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그레이디언트</a:t>
            </a:r>
            <a:r>
              <a:rPr lang="ko-KR" altLang="en-US" dirty="0" smtClean="0"/>
              <a:t> 소멸 문제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작은 훈련집합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과다한 계산 시간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값비싼 슈퍼컴퓨터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이런 실망스러운 상황에서도 꾸준한 연구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학습률에</a:t>
            </a:r>
            <a:r>
              <a:rPr lang="ko-KR" altLang="en-US" dirty="0" smtClean="0"/>
              <a:t> 따른 성능 변화 양상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모멘텀의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은닉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수에 따른 성능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 err="1" smtClean="0"/>
              <a:t>전처리의</a:t>
            </a:r>
            <a:r>
              <a:rPr lang="ko-KR" altLang="en-US" dirty="0" smtClean="0"/>
              <a:t>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활성함수의 영향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규제 기법의 영향 등</a:t>
            </a:r>
            <a:endParaRPr lang="en-US" altLang="ko-KR" dirty="0" smtClean="0"/>
          </a:p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미래 전망을 살피려면 </a:t>
            </a:r>
            <a:r>
              <a:rPr lang="en-US" altLang="ko-KR" dirty="0" smtClean="0"/>
              <a:t>[LeCun2015]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6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2" y="3573016"/>
            <a:ext cx="8004398" cy="272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5536" y="1067687"/>
            <a:ext cx="345638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분별 모델이 추정하는 확률 분포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3" y="1564501"/>
            <a:ext cx="2713522" cy="150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81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실제 상황에서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자연계에 내재한 데이터 발생 </a:t>
                </a:r>
                <a:r>
                  <a:rPr lang="ko-KR" altLang="en-US" dirty="0" smtClean="0"/>
                  <a:t>분포</a:t>
                </a:r>
                <a:r>
                  <a:rPr lang="en-US" altLang="ko-KR" baseline="30000" dirty="0" smtClean="0"/>
                  <a:t>data generating distribution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알아낼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수 없음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𝑑𝑎𝑡𝑎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모방하는 모델의 확률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;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명시적으로 추정하는 것도 불가능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현대 기계 학습은 주로 </a:t>
                </a:r>
                <a:r>
                  <a:rPr lang="ko-KR" altLang="en-US" dirty="0" err="1" smtClean="0"/>
                  <a:t>딥러닝</a:t>
                </a:r>
                <a:r>
                  <a:rPr lang="ko-KR" altLang="en-US" dirty="0" smtClean="0"/>
                  <a:t> 모델을 사용하여 확률 분포를 암시적으로 표현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GAN(generative adversarial network), VAE(</a:t>
                </a:r>
                <a:r>
                  <a:rPr lang="en-US" altLang="ko-KR" dirty="0" err="1" smtClean="0"/>
                  <a:t>variational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autoencoder</a:t>
                </a:r>
                <a:r>
                  <a:rPr lang="en-US" altLang="ko-KR" dirty="0" smtClean="0"/>
                  <a:t>), RNN(8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), RBM(10</a:t>
                </a:r>
                <a:r>
                  <a:rPr lang="ko-KR" altLang="en-US" dirty="0" smtClean="0"/>
                  <a:t>장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0"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3145979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29093" y="2492896"/>
            <a:ext cx="2952328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확률이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높은 곳에서 발생한 자연 영상 세 개와 확률이 아주 낮은 곳에서 발생한 잡음 영상 한 개를 보여주고 있다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516216" y="4797152"/>
            <a:ext cx="2340260" cy="27075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암시적으로 우회해서 표현한다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8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GAN(generative adversarial network)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우월한 성능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사람을 상대로 진짜와 가짜 구별하는 실험에서</a:t>
            </a:r>
            <a:r>
              <a:rPr lang="en-US" altLang="ko-KR" dirty="0" smtClean="0">
                <a:sym typeface="Wingdings" pitchFamily="2" charset="2"/>
              </a:rPr>
              <a:t>, MNIST 52.4%, CIFAR-10 78.7% (50%</a:t>
            </a:r>
            <a:r>
              <a:rPr lang="ko-KR" altLang="en-US" dirty="0" smtClean="0">
                <a:sym typeface="Wingdings" pitchFamily="2" charset="2"/>
              </a:rPr>
              <a:t>이면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완벽히 속임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797662" cy="41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0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아이디어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생성기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와 </a:t>
            </a:r>
            <a:r>
              <a:rPr lang="ko-KR" altLang="en-US" dirty="0" err="1" smtClean="0">
                <a:sym typeface="Wingdings" pitchFamily="2" charset="2"/>
              </a:rPr>
              <a:t>분별기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의 대립 구도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</a:t>
            </a:r>
            <a:r>
              <a:rPr lang="ko-KR" altLang="en-US" dirty="0" smtClean="0">
                <a:sym typeface="Wingdings" pitchFamily="2" charset="2"/>
              </a:rPr>
              <a:t>는 가짜 샘플 생성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위조지폐범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는 가짜와 진짜를 구별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경찰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GAN</a:t>
            </a:r>
            <a:r>
              <a:rPr lang="ko-KR" altLang="en-US" dirty="0" smtClean="0">
                <a:sym typeface="Wingdings" pitchFamily="2" charset="2"/>
              </a:rPr>
              <a:t>의 목표는 위조지폐범의 승리</a:t>
            </a:r>
            <a:r>
              <a:rPr lang="en-US" altLang="ko-KR" dirty="0" smtClean="0">
                <a:sym typeface="Wingdings" pitchFamily="2" charset="2"/>
              </a:rPr>
              <a:t>(G</a:t>
            </a:r>
            <a:r>
              <a:rPr lang="ko-KR" altLang="en-US" dirty="0" smtClean="0">
                <a:sym typeface="Wingdings" pitchFamily="2" charset="2"/>
              </a:rPr>
              <a:t>가 만들어내는 샘플을 </a:t>
            </a:r>
            <a:r>
              <a:rPr lang="en-US" altLang="ko-KR" dirty="0" smtClean="0">
                <a:sym typeface="Wingdings" pitchFamily="2" charset="2"/>
              </a:rPr>
              <a:t>D</a:t>
            </a:r>
            <a:r>
              <a:rPr lang="ko-KR" altLang="en-US" dirty="0" smtClean="0">
                <a:sym typeface="Wingdings" pitchFamily="2" charset="2"/>
              </a:rPr>
              <a:t>가 구별하지 못하는 수준까지 학습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442521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최초 </a:t>
                </a:r>
                <a:r>
                  <a:rPr lang="en-US" altLang="ko-KR" dirty="0" smtClean="0"/>
                  <a:t>GAN[Goodfellow2014]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와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를</a:t>
                </a:r>
                <a:r>
                  <a:rPr lang="en-US" altLang="ko-KR" dirty="0" smtClean="0">
                    <a:sym typeface="Wingdings" pitchFamily="2" charset="2"/>
                  </a:rPr>
                  <a:t> DMLP</a:t>
                </a:r>
                <a:r>
                  <a:rPr lang="ko-KR" altLang="en-US" dirty="0" smtClean="0">
                    <a:sym typeface="Wingdings" pitchFamily="2" charset="2"/>
                  </a:rPr>
                  <a:t>로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구현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G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, D</a:t>
                </a:r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𝑧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표기</a:t>
                </a:r>
                <a:r>
                  <a:rPr lang="en-US" altLang="ko-KR" dirty="0" smtClean="0">
                    <a:sym typeface="Wingdings" pitchFamily="2" charset="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매개변수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</a:t>
                </a:r>
                <a:r>
                  <a:rPr lang="ko-KR" altLang="en-US" dirty="0" err="1" smtClean="0">
                    <a:sym typeface="Wingdings" pitchFamily="2" charset="2"/>
                  </a:rPr>
                  <a:t>난수</a:t>
                </a:r>
                <a:r>
                  <a:rPr lang="ko-KR" altLang="en-US" dirty="0" smtClean="0">
                    <a:sym typeface="Wingdings" pitchFamily="2" charset="2"/>
                  </a:rPr>
                  <a:t> 발생기로 만든 벡터 </a:t>
                </a:r>
                <a:r>
                  <a:rPr lang="en-US" altLang="ko-KR" dirty="0" smtClean="0">
                    <a:sym typeface="Wingdings" pitchFamily="2" charset="2"/>
                  </a:rPr>
                  <a:t>z</a:t>
                </a:r>
                <a:r>
                  <a:rPr lang="ko-KR" altLang="en-US" dirty="0" smtClean="0">
                    <a:sym typeface="Wingdings" pitchFamily="2" charset="2"/>
                  </a:rPr>
                  <a:t>를 입력으로 받아 가짜 영상을 출력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입력으로 받아 진짜</a:t>
                </a:r>
                <a:r>
                  <a:rPr lang="en-US" altLang="ko-KR" dirty="0" smtClean="0">
                    <a:sym typeface="Wingdings" pitchFamily="2" charset="2"/>
                  </a:rPr>
                  <a:t>(1) </a:t>
                </a:r>
                <a:r>
                  <a:rPr lang="ko-KR" altLang="en-US" dirty="0" smtClean="0">
                    <a:sym typeface="Wingdings" pitchFamily="2" charset="2"/>
                  </a:rPr>
                  <a:t>또는 가짜</a:t>
                </a:r>
                <a:r>
                  <a:rPr lang="en-US" altLang="ko-KR" dirty="0" smtClean="0">
                    <a:sym typeface="Wingdings" pitchFamily="2" charset="2"/>
                  </a:rPr>
                  <a:t>(0)</a:t>
                </a:r>
                <a:r>
                  <a:rPr lang="ko-KR" altLang="en-US" dirty="0" smtClean="0">
                    <a:sym typeface="Wingdings" pitchFamily="2" charset="2"/>
                  </a:rPr>
                  <a:t>를 출력</a:t>
                </a: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38787"/>
            <a:ext cx="50958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GAN</a:t>
                </a:r>
                <a:r>
                  <a:rPr lang="ko-KR" altLang="en-US" dirty="0" smtClean="0"/>
                  <a:t>의 목적함수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로 </a:t>
                </a:r>
                <a:r>
                  <a:rPr lang="en-US" altLang="ko-KR" dirty="0" smtClean="0">
                    <a:sym typeface="Wingdings" pitchFamily="2" charset="2"/>
                  </a:rPr>
                  <a:t>(MSE </a:t>
                </a:r>
                <a:r>
                  <a:rPr lang="ko-KR" altLang="en-US" dirty="0" smtClean="0">
                    <a:sym typeface="Wingdings" pitchFamily="2" charset="2"/>
                  </a:rPr>
                  <a:t>대신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로그우도</a:t>
                </a:r>
                <a:r>
                  <a:rPr lang="en-US" altLang="ko-KR" dirty="0" smtClean="0">
                    <a:sym typeface="Wingdings" pitchFamily="2" charset="2"/>
                  </a:rPr>
                  <a:t>(5.1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  <a:r>
                  <a:rPr lang="ko-KR" altLang="en-US" dirty="0" smtClean="0">
                    <a:sym typeface="Wingdings" pitchFamily="2" charset="2"/>
                  </a:rPr>
                  <a:t>를 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분별기</a:t>
                </a:r>
                <a:r>
                  <a:rPr lang="en-US" altLang="ko-KR" dirty="0" smtClean="0">
                    <a:sym typeface="Wingdings" pitchFamily="2" charset="2"/>
                  </a:rPr>
                  <a:t> D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D</m:t>
                        </m:r>
                      </m:sub>
                    </m:sSub>
                  </m:oMath>
                </a14:m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itchFamily="2" charset="2"/>
                  </a:rPr>
                  <a:t>동작 예시</a:t>
                </a:r>
                <a:r>
                  <a:rPr lang="en-US" altLang="ko-KR" dirty="0" smtClean="0">
                    <a:sym typeface="Wingdings" pitchFamily="2" charset="2"/>
                  </a:rPr>
                  <a:t>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 </a:t>
                </a:r>
                <a:r>
                  <a:rPr lang="ko-KR" altLang="en-US" dirty="0" smtClean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0.999+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1−0.001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≈0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되어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err="1" smtClean="0">
                    <a:sym typeface="Wingdings" pitchFamily="2" charset="2"/>
                  </a:rPr>
                  <a:t>최곳값에</a:t>
                </a:r>
                <a:r>
                  <a:rPr lang="ko-KR" altLang="en-US" dirty="0" smtClean="0">
                    <a:sym typeface="Wingdings" pitchFamily="2" charset="2"/>
                  </a:rPr>
                  <a:t> 가까움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동작 </a:t>
                </a:r>
                <a:r>
                  <a:rPr lang="ko-KR" altLang="en-US" dirty="0" smtClean="0">
                    <a:sym typeface="Wingdings" pitchFamily="2" charset="2"/>
                  </a:rPr>
                  <a:t>예시</a:t>
                </a:r>
                <a:r>
                  <a:rPr lang="en-US" altLang="ko-KR" dirty="0" smtClean="0">
                    <a:sym typeface="Wingdings" pitchFamily="2" charset="2"/>
                  </a:rPr>
                  <a:t>2)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𝑟𝑒𝑎𝑙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0.001,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𝑓𝑎𝑘𝑒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</a:t>
                </a:r>
                <a:r>
                  <a:rPr lang="en-US" altLang="ko-KR" dirty="0" smtClean="0">
                    <a:sym typeface="Wingdings" pitchFamily="2" charset="2"/>
                  </a:rPr>
                  <a:t>0.999 </a:t>
                </a:r>
                <a:r>
                  <a:rPr lang="ko-KR" altLang="en-US" dirty="0">
                    <a:sym typeface="Wingdings" pitchFamily="2" charset="2"/>
                  </a:rPr>
                  <a:t>출력하면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001+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/>
                                <a:sym typeface="Wingdings" pitchFamily="2" charset="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1−0.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999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=−6</m:t>
                            </m:r>
                          </m:e>
                        </m:func>
                      </m:e>
                    </m:func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되어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낮은 값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>
                    <a:sym typeface="Wingdings" pitchFamily="2" charset="2"/>
                  </a:rPr>
                  <a:t>생성기</a:t>
                </a:r>
                <a:r>
                  <a:rPr lang="en-US" altLang="ko-KR" dirty="0" smtClean="0">
                    <a:sym typeface="Wingdings" pitchFamily="2" charset="2"/>
                  </a:rPr>
                  <a:t> G</a:t>
                </a:r>
                <a:r>
                  <a:rPr lang="ko-KR" altLang="en-US" dirty="0" smtClean="0">
                    <a:sym typeface="Wingdings" pitchFamily="2" charset="2"/>
                  </a:rPr>
                  <a:t>의 목적함수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G</m:t>
                        </m:r>
                      </m:sub>
                    </m:sSub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26" y="2132856"/>
            <a:ext cx="6818177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2" y="5373216"/>
            <a:ext cx="6696744" cy="97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95936" y="5121188"/>
            <a:ext cx="3852428" cy="468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생성기</a:t>
            </a:r>
            <a:r>
              <a:rPr lang="ko-KR" altLang="en-US" sz="1200" dirty="0" smtClean="0"/>
              <a:t> 입장에서는 </a:t>
            </a:r>
            <a:r>
              <a:rPr lang="ko-KR" altLang="en-US" sz="1200" dirty="0" err="1" smtClean="0"/>
              <a:t>분별기가</a:t>
            </a:r>
            <a:r>
              <a:rPr lang="ko-KR" altLang="en-US" sz="1200" dirty="0" smtClean="0"/>
              <a:t> 진짜</a:t>
            </a:r>
            <a:r>
              <a:rPr lang="en-US" altLang="ko-KR" sz="1200" dirty="0" smtClean="0"/>
              <a:t>(1)</a:t>
            </a:r>
            <a:r>
              <a:rPr lang="ko-KR" altLang="en-US" sz="1200" dirty="0" smtClean="0"/>
              <a:t>라고 분별하게끔 이미지 생성을 최대한 잘하도록 해야 한다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55976" y="1808820"/>
            <a:ext cx="3852428" cy="468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분별기</a:t>
            </a:r>
            <a:r>
              <a:rPr lang="ko-KR" altLang="en-US" sz="1200" dirty="0" smtClean="0"/>
              <a:t> 입장에서는 생성된 이미지를 가짜</a:t>
            </a:r>
            <a:r>
              <a:rPr lang="en-US" altLang="ko-KR" sz="1200" dirty="0" smtClean="0"/>
              <a:t>(0)</a:t>
            </a:r>
            <a:r>
              <a:rPr lang="ko-KR" altLang="en-US" sz="1200" dirty="0" smtClean="0"/>
              <a:t>라고 인식을 할 수 있도록 학습된다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1410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의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62979"/>
            <a:ext cx="6511255" cy="510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52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4.5.2 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개선된 </a:t>
                </a:r>
                <a:r>
                  <a:rPr lang="en-US" altLang="ko-KR" dirty="0" smtClean="0"/>
                  <a:t>GAN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[Salimans2016]</a:t>
                </a:r>
              </a:p>
              <a:p>
                <a:pPr lvl="2"/>
                <a:r>
                  <a:rPr lang="ko-KR" altLang="en-US" dirty="0" smtClean="0"/>
                  <a:t>특징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매칭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가상 배치 정규화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미니배치 분별 등 기법 적용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4-33]</a:t>
                </a:r>
                <a:r>
                  <a:rPr lang="ko-KR" altLang="en-US" dirty="0" smtClean="0"/>
                  <a:t>은 생성된 샘플 예시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추정하여 레이블이 있는 샘플을 생성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:r>
                  <a:rPr lang="ko-KR" altLang="en-US" dirty="0" smtClean="0">
                    <a:sym typeface="Wingdings" pitchFamily="2" charset="2"/>
                  </a:rPr>
                  <a:t>준지도 학습에 활용 </a:t>
                </a:r>
                <a:r>
                  <a:rPr lang="en-US" altLang="ko-KR" dirty="0" smtClean="0">
                    <a:sym typeface="Wingdings" pitchFamily="2" charset="2"/>
                  </a:rPr>
                  <a:t>(7.3.2</a:t>
                </a:r>
                <a:r>
                  <a:rPr lang="ko-KR" altLang="en-US" dirty="0" smtClean="0">
                    <a:sym typeface="Wingdings" pitchFamily="2" charset="2"/>
                  </a:rPr>
                  <a:t>절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n-US" altLang="ko-KR" dirty="0" err="1" smtClean="0">
                    <a:sym typeface="Wingdings" pitchFamily="2" charset="2"/>
                  </a:rPr>
                  <a:t>DCGAN</a:t>
                </a:r>
                <a:r>
                  <a:rPr lang="en-US" altLang="ko-KR" baseline="30000" dirty="0" err="1" smtClean="0">
                    <a:sym typeface="Wingdings" pitchFamily="2" charset="2"/>
                  </a:rPr>
                  <a:t>deep</a:t>
                </a:r>
                <a:r>
                  <a:rPr lang="en-US" altLang="ko-KR" baseline="30000" dirty="0" smtClean="0">
                    <a:sym typeface="Wingdings" pitchFamily="2" charset="2"/>
                  </a:rPr>
                  <a:t> convolutional GAN</a:t>
                </a: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DMLP </a:t>
                </a:r>
                <a:r>
                  <a:rPr lang="ko-KR" altLang="en-US" dirty="0" smtClean="0">
                    <a:sym typeface="Wingdings" pitchFamily="2" charset="2"/>
                  </a:rPr>
                  <a:t>대신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사용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r>
                  <a:rPr lang="en-US" altLang="ko-KR" dirty="0" smtClean="0">
                    <a:sym typeface="Wingdings" pitchFamily="2" charset="2"/>
                  </a:rPr>
                  <a:t>4.4</a:t>
                </a:r>
                <a:r>
                  <a:rPr lang="ko-KR" altLang="en-US" dirty="0" smtClean="0">
                    <a:sym typeface="Wingdings" pitchFamily="2" charset="2"/>
                  </a:rPr>
                  <a:t>절의 </a:t>
                </a:r>
                <a:r>
                  <a:rPr lang="en-US" altLang="ko-KR" dirty="0" smtClean="0">
                    <a:sym typeface="Wingdings" pitchFamily="2" charset="2"/>
                  </a:rPr>
                  <a:t>CNN</a:t>
                </a:r>
                <a:r>
                  <a:rPr lang="ko-KR" altLang="en-US" dirty="0" smtClean="0">
                    <a:sym typeface="Wingdings" pitchFamily="2" charset="2"/>
                  </a:rPr>
                  <a:t>과 데이터 흐름이 반대</a:t>
                </a:r>
                <a:r>
                  <a:rPr lang="en-US" altLang="ko-KR" dirty="0" smtClean="0">
                    <a:sym typeface="Wingdings" pitchFamily="2" charset="2"/>
                  </a:rPr>
                  <a:t>. </a:t>
                </a:r>
                <a:r>
                  <a:rPr lang="ko-KR" altLang="en-US" dirty="0" smtClean="0">
                    <a:sym typeface="Wingdings" pitchFamily="2" charset="2"/>
                  </a:rPr>
                  <a:t>즉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벡터를 입력 받아 </a:t>
                </a:r>
                <a:r>
                  <a:rPr lang="en-US" altLang="ko-KR" dirty="0" smtClean="0">
                    <a:sym typeface="Wingdings" pitchFamily="2" charset="2"/>
                  </a:rPr>
                  <a:t>3*64*64 </a:t>
                </a:r>
                <a:r>
                  <a:rPr lang="ko-KR" altLang="en-US" dirty="0" smtClean="0">
                    <a:sym typeface="Wingdings" pitchFamily="2" charset="2"/>
                  </a:rPr>
                  <a:t>영상을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sym typeface="Wingdings" pitchFamily="2" charset="2"/>
                  </a:rPr>
                  <a:t>출력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2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964488" cy="5688632"/>
              </a:xfrm>
              <a:blipFill>
                <a:blip r:embed="rId2"/>
                <a:stretch>
                  <a:fillRect l="-612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25234"/>
            <a:ext cx="5904656" cy="26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3785906"/>
            <a:ext cx="5328592" cy="468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일반적인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과 달리 데이터 흐름이 반대인데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DCGAN</a:t>
            </a:r>
            <a:r>
              <a:rPr lang="ko-KR" altLang="en-US" sz="1200" dirty="0" smtClean="0"/>
              <a:t>은 생성 모델이고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일반적인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은 분별 모델이기 때문이다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0487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전체 과정을 동시에 최적화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고전적인 방법에서는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4-37]</a:t>
            </a:r>
            <a:r>
              <a:rPr lang="ko-KR" altLang="en-US" dirty="0" smtClean="0"/>
              <a:t>처럼 분할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itchFamily="2" charset="2"/>
              </a:rPr>
              <a:t>특징 추출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분류를 따로 구현한 다음 이어 붙임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사람의 직관에 따르므로 성능 한계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인식 대상이 달라지면 새로 설계해야 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딥러닝은</a:t>
            </a:r>
            <a:r>
              <a:rPr lang="ko-KR" altLang="en-US" dirty="0" smtClean="0">
                <a:sym typeface="Wingdings" pitchFamily="2" charset="2"/>
              </a:rPr>
              <a:t> 전체 과정을 동시에 최적화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통째 학습이라 부름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8054"/>
            <a:ext cx="7127329" cy="15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0" y="4797152"/>
            <a:ext cx="3336736" cy="171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1600" y="4725144"/>
            <a:ext cx="2952328" cy="1584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931281" y="5877272"/>
            <a:ext cx="712727" cy="16916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4008" y="5805264"/>
            <a:ext cx="1944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 smtClean="0"/>
              <a:t>딥러닝이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최적화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0072" y="919928"/>
            <a:ext cx="2520280" cy="4680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여러 단계들을 이어 붙이면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에러 크기는 단계를 지날수록 증폭된다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9044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1512168"/>
          </a:xfrm>
        </p:spPr>
        <p:txBody>
          <a:bodyPr/>
          <a:lstStyle/>
          <a:p>
            <a:r>
              <a:rPr lang="ko-KR" altLang="en-US" dirty="0" smtClean="0"/>
              <a:t>깊이의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점선은 </a:t>
            </a:r>
            <a:r>
              <a:rPr lang="en-US" altLang="ko-KR" dirty="0" smtClean="0"/>
              <a:t>20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하나 짜리 신경망</a:t>
            </a:r>
            <a:endParaRPr lang="en-US" altLang="ko-KR" dirty="0"/>
          </a:p>
          <a:p>
            <a:pPr lvl="1"/>
            <a:r>
              <a:rPr lang="ko-KR" altLang="en-US" dirty="0" smtClean="0">
                <a:sym typeface="Wingdings" pitchFamily="2" charset="2"/>
              </a:rPr>
              <a:t>실선은 각각 </a:t>
            </a:r>
            <a:r>
              <a:rPr lang="en-US" altLang="ko-KR" dirty="0" smtClean="0">
                <a:sym typeface="Wingdings" pitchFamily="2" charset="2"/>
              </a:rPr>
              <a:t>10</a:t>
            </a:r>
            <a:r>
              <a:rPr lang="ko-KR" altLang="en-US" dirty="0" smtClean="0">
                <a:sym typeface="Wingdings" pitchFamily="2" charset="2"/>
              </a:rPr>
              <a:t>개 노드를 가진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두 개 짜리 신경망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더 정교한 분할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8" y="2258204"/>
            <a:ext cx="4691708" cy="133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4128" y="2450942"/>
            <a:ext cx="3103333" cy="6900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err="1" smtClean="0"/>
              <a:t>은닉층</a:t>
            </a:r>
            <a:r>
              <a:rPr lang="ko-KR" altLang="en-US" sz="1200" dirty="0" smtClean="0"/>
              <a:t> 각각이 적은 개수의 </a:t>
            </a:r>
            <a:r>
              <a:rPr lang="ko-KR" altLang="en-US" sz="1200" dirty="0" err="1" smtClean="0"/>
              <a:t>노드를</a:t>
            </a:r>
            <a:r>
              <a:rPr lang="ko-KR" altLang="en-US" sz="1200" dirty="0" smtClean="0"/>
              <a:t> 사용하더라도 층의 개수를 늘리는 것이 더 유리하다는 것을 실험적으로 보여주는 사례이다</a:t>
            </a:r>
            <a:r>
              <a:rPr lang="en-US" altLang="ko-KR" sz="1200" dirty="0" smtClean="0"/>
              <a:t>.</a:t>
            </a:r>
            <a:endParaRPr lang="en-US" altLang="ko-KR" sz="1200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251520" y="3861048"/>
            <a:ext cx="878497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분산처리 효과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sym typeface="Wingdings" pitchFamily="2" charset="2"/>
              </a:rPr>
              <a:t>후반부 층의 좁은 구역의 정보는 전반부 층의 </a:t>
            </a:r>
            <a:r>
              <a:rPr lang="ko-KR" altLang="en-US" sz="1400" dirty="0" err="1" smtClean="0">
                <a:sym typeface="Wingdings" pitchFamily="2" charset="2"/>
              </a:rPr>
              <a:t>넓의</a:t>
            </a:r>
            <a:r>
              <a:rPr lang="ko-KR" altLang="en-US" sz="1400" dirty="0" smtClean="0">
                <a:sym typeface="Wingdings" pitchFamily="2" charset="2"/>
              </a:rPr>
              <a:t> 구역의 정보를 포함 </a:t>
            </a:r>
            <a:r>
              <a:rPr lang="en-US" altLang="ko-KR" sz="1400" dirty="0" smtClean="0">
                <a:sym typeface="Wingdings" pitchFamily="2" charset="2"/>
              </a:rPr>
              <a:t>(</a:t>
            </a:r>
            <a:r>
              <a:rPr lang="ko-KR" altLang="en-US" sz="1400" dirty="0" smtClean="0">
                <a:sym typeface="Wingdings" pitchFamily="2" charset="2"/>
              </a:rPr>
              <a:t>분산처리</a:t>
            </a:r>
            <a:r>
              <a:rPr lang="en-US" altLang="ko-KR" sz="1400" dirty="0">
                <a:sym typeface="Wingdings" pitchFamily="2" charset="2"/>
              </a:rPr>
              <a:t> </a:t>
            </a:r>
            <a:r>
              <a:rPr lang="ko-KR" altLang="en-US" sz="1400" dirty="0" smtClean="0">
                <a:sym typeface="Wingdings" pitchFamily="2" charset="2"/>
              </a:rPr>
              <a:t>효과</a:t>
            </a:r>
            <a:r>
              <a:rPr lang="en-US" altLang="ko-KR" sz="1400" dirty="0" smtClean="0">
                <a:sym typeface="Wingdings" pitchFamily="2" charset="2"/>
              </a:rPr>
              <a:t>)</a:t>
            </a:r>
          </a:p>
          <a:p>
            <a:pPr lvl="1"/>
            <a:r>
              <a:rPr lang="ko-KR" altLang="en-US" sz="1400" dirty="0" smtClean="0">
                <a:sym typeface="Wingdings" pitchFamily="2" charset="2"/>
              </a:rPr>
              <a:t>즉</a:t>
            </a:r>
            <a:r>
              <a:rPr lang="en-US" altLang="ko-KR" sz="1400" dirty="0" smtClean="0">
                <a:sym typeface="Wingdings" pitchFamily="2" charset="2"/>
              </a:rPr>
              <a:t>, </a:t>
            </a:r>
            <a:r>
              <a:rPr lang="ko-KR" altLang="en-US" sz="1400" dirty="0" smtClean="0">
                <a:sym typeface="Wingdings" pitchFamily="2" charset="2"/>
              </a:rPr>
              <a:t>신경망의 깊이는 분산처리 효과를 제공</a:t>
            </a:r>
            <a:r>
              <a:rPr lang="en-US" altLang="ko-KR" sz="1400" dirty="0" smtClean="0">
                <a:sym typeface="Wingdings" pitchFamily="2" charset="2"/>
              </a:rPr>
              <a:t>. </a:t>
            </a:r>
            <a:r>
              <a:rPr lang="ko-KR" altLang="en-US" sz="1400" dirty="0" smtClean="0">
                <a:sym typeface="Wingdings" pitchFamily="2" charset="2"/>
              </a:rPr>
              <a:t>또한</a:t>
            </a:r>
            <a:r>
              <a:rPr lang="en-US" altLang="ko-KR" sz="1400" dirty="0" smtClean="0">
                <a:sym typeface="Wingdings" pitchFamily="2" charset="2"/>
              </a:rPr>
              <a:t>, </a:t>
            </a:r>
            <a:r>
              <a:rPr lang="ko-KR" altLang="en-US" sz="1400" dirty="0" smtClean="0">
                <a:sym typeface="Wingdings" pitchFamily="2" charset="2"/>
              </a:rPr>
              <a:t>계산 효율 측면에서도 유리</a:t>
            </a:r>
            <a:r>
              <a:rPr lang="en-US" altLang="ko-KR" sz="1400" dirty="0" smtClean="0">
                <a:sym typeface="Wingdings" pitchFamily="2" charset="2"/>
              </a:rPr>
              <a:t>. (7x7</a:t>
            </a:r>
            <a:r>
              <a:rPr lang="ko-KR" altLang="en-US" sz="1400" dirty="0" smtClean="0">
                <a:sym typeface="Wingdings" pitchFamily="2" charset="2"/>
              </a:rPr>
              <a:t>마스크를 한 단계 적용하는 것보다는 </a:t>
            </a:r>
            <a:r>
              <a:rPr lang="en-US" altLang="ko-KR" sz="1400" dirty="0" smtClean="0">
                <a:sym typeface="Wingdings" pitchFamily="2" charset="2"/>
              </a:rPr>
              <a:t>3x3 </a:t>
            </a:r>
            <a:r>
              <a:rPr lang="ko-KR" altLang="en-US" sz="1400" dirty="0" smtClean="0">
                <a:sym typeface="Wingdings" pitchFamily="2" charset="2"/>
              </a:rPr>
              <a:t>마스크를 </a:t>
            </a:r>
            <a:r>
              <a:rPr lang="en-US" altLang="ko-KR" sz="1400" dirty="0" smtClean="0">
                <a:sym typeface="Wingdings" pitchFamily="2" charset="2"/>
              </a:rPr>
              <a:t>3</a:t>
            </a:r>
            <a:r>
              <a:rPr lang="ko-KR" altLang="en-US" sz="1400" dirty="0" smtClean="0">
                <a:sym typeface="Wingdings" pitchFamily="2" charset="2"/>
              </a:rPr>
              <a:t>단계에 적용하면 </a:t>
            </a:r>
            <a:r>
              <a:rPr lang="en-US" altLang="ko-KR" sz="1400" dirty="0" smtClean="0">
                <a:sym typeface="Wingdings" pitchFamily="2" charset="2"/>
              </a:rPr>
              <a:t>3*9=27</a:t>
            </a:r>
            <a:r>
              <a:rPr lang="ko-KR" altLang="en-US" sz="1400" dirty="0" smtClean="0">
                <a:sym typeface="Wingdings" pitchFamily="2" charset="2"/>
              </a:rPr>
              <a:t>번의 곱셈만 수행하면 된다</a:t>
            </a:r>
            <a:r>
              <a:rPr lang="en-US" altLang="ko-KR" sz="1400" dirty="0" smtClean="0">
                <a:sym typeface="Wingdings" pitchFamily="2" charset="2"/>
              </a:rPr>
              <a:t>.</a:t>
            </a:r>
            <a:r>
              <a:rPr lang="ko-KR" altLang="en-US" sz="1400" dirty="0" smtClean="0">
                <a:sym typeface="Wingdings" pitchFamily="2" charset="2"/>
              </a:rPr>
              <a:t> </a:t>
            </a:r>
            <a:endParaRPr lang="en-US" altLang="ko-KR" sz="1400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9" y="5350048"/>
            <a:ext cx="5517683" cy="13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 요인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요인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신경망이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가능성을 </a:t>
            </a:r>
            <a:r>
              <a:rPr lang="ko-KR" altLang="en-US" dirty="0" smtClean="0"/>
              <a:t>엶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부분 연결로 인한 매개 변수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가중치 공유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값싼 </a:t>
            </a:r>
            <a:r>
              <a:rPr lang="en-US" altLang="ko-KR" dirty="0" smtClean="0"/>
              <a:t>GPU</a:t>
            </a:r>
            <a:r>
              <a:rPr lang="ko-KR" altLang="en-US" dirty="0" smtClean="0"/>
              <a:t>의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인터넷 덕분으로 학습 데이터가 크게 늘어남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계산은 단순한데 성능은 더 좋은 </a:t>
            </a:r>
            <a:r>
              <a:rPr lang="ko-KR" altLang="en-US" dirty="0" smtClean="0"/>
              <a:t>활성함수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그레디언트</a:t>
            </a:r>
            <a:r>
              <a:rPr lang="ko-KR" altLang="en-US" dirty="0"/>
              <a:t> </a:t>
            </a:r>
            <a:r>
              <a:rPr lang="ko-KR" altLang="en-US" dirty="0" smtClean="0"/>
              <a:t>소멸 문제 완화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과잉적합을 방지하는데 효과적인 다양한 규제 </a:t>
            </a:r>
            <a:r>
              <a:rPr lang="ko-KR" altLang="en-US" dirty="0" smtClean="0"/>
              <a:t>기법 </a:t>
            </a:r>
            <a:r>
              <a:rPr lang="en-US" altLang="ko-KR" dirty="0" smtClean="0"/>
              <a:t>(e.g. weight decay, dropout, early stopping, data augmentation, ensemble, …)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층별 </a:t>
            </a:r>
            <a:r>
              <a:rPr lang="ko-KR" altLang="en-US" dirty="0" smtClean="0"/>
              <a:t>예비학습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layerwise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pretrianing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기법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(DBN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; </a:t>
            </a:r>
            <a:r>
              <a:rPr lang="ko-KR" altLang="en-US" dirty="0" smtClean="0"/>
              <a:t>현재는 잘 쓰이진 않음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838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왜 강력한가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계층적 특징</a:t>
            </a:r>
            <a:endParaRPr lang="en-US" altLang="ko-KR" dirty="0"/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4-40]</a:t>
            </a:r>
            <a:r>
              <a:rPr lang="ko-KR" altLang="en-US" dirty="0" smtClean="0">
                <a:sym typeface="Wingdings" pitchFamily="2" charset="2"/>
              </a:rPr>
              <a:t>은 </a:t>
            </a:r>
            <a:r>
              <a:rPr lang="en-US" altLang="ko-KR" dirty="0" err="1" smtClean="0">
                <a:sym typeface="Wingdings" pitchFamily="2" charset="2"/>
              </a:rPr>
              <a:t>ImageNet</a:t>
            </a:r>
            <a:r>
              <a:rPr lang="ko-KR" altLang="en-US" dirty="0" smtClean="0">
                <a:sym typeface="Wingdings" pitchFamily="2" charset="2"/>
              </a:rPr>
              <a:t>으로 학습한 특징 </a:t>
            </a:r>
            <a:r>
              <a:rPr lang="ko-KR" altLang="en-US" dirty="0" err="1" smtClean="0">
                <a:sym typeface="Wingdings" pitchFamily="2" charset="2"/>
              </a:rPr>
              <a:t>맵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계층 구조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깊은 신경망에서는 층의 역할이 잘 구분됨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반면 얕은 신경망은 하나 또는 두 개의 </a:t>
            </a:r>
            <a:r>
              <a:rPr lang="ko-KR" altLang="en-US" dirty="0" err="1" smtClean="0">
                <a:sym typeface="Wingdings" pitchFamily="2" charset="2"/>
              </a:rPr>
              <a:t>은닉층이</a:t>
            </a:r>
            <a:r>
              <a:rPr lang="ko-KR" altLang="en-US" dirty="0" smtClean="0">
                <a:sym typeface="Wingdings" pitchFamily="2" charset="2"/>
              </a:rPr>
              <a:t> 여러 형태의 특징을 모두 담당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01841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4509120"/>
            <a:ext cx="4320480" cy="13681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r>
              <a:rPr lang="ko-KR" altLang="en-US" sz="1200" dirty="0" smtClean="0"/>
              <a:t>깊은 신경망에서는 각 층이 자신의 위치에 따라 앞 층의 특징을 결합하는 역할만을 수행하면 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자신이 추출한 특징은 바로 오른쪽 층이 알아서 가져다 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각각의 층은 모듈화되어 있고 전문화되어 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반면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얕은 신경망은 여러 가지 형태의 특징을 하나의 층이 책임지고 추출해야 한다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어려움</a:t>
            </a:r>
            <a:r>
              <a:rPr lang="en-US" altLang="ko-KR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5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352928" cy="5688632"/>
          </a:xfrm>
        </p:spPr>
        <p:txBody>
          <a:bodyPr/>
          <a:lstStyle/>
          <a:p>
            <a:r>
              <a:rPr lang="ko-KR" altLang="en-US" dirty="0"/>
              <a:t>기계 학습의 패러다임의 변화</a:t>
            </a:r>
            <a:endParaRPr lang="en-US" altLang="ko-KR" dirty="0"/>
          </a:p>
          <a:p>
            <a:pPr lvl="1"/>
            <a:r>
              <a:rPr lang="ko-KR" altLang="en-US" dirty="0" smtClean="0"/>
              <a:t>고전적인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은닉층은</a:t>
            </a:r>
            <a:r>
              <a:rPr lang="ko-KR" altLang="en-US" dirty="0" smtClean="0"/>
              <a:t> 특징 </a:t>
            </a:r>
            <a:r>
              <a:rPr lang="ko-KR" altLang="en-US" dirty="0" err="1" smtClean="0"/>
              <a:t>추출기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(3.3.4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3-16])</a:t>
            </a:r>
          </a:p>
          <a:p>
            <a:pPr lvl="2"/>
            <a:r>
              <a:rPr lang="ko-KR" altLang="en-US" dirty="0" smtClean="0"/>
              <a:t>얕은 구조이므로 센서로 획득한 원래 패턴을 그대로 입력하면 낮은 성능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따라서 사람이 수작업 </a:t>
            </a:r>
            <a:r>
              <a:rPr lang="ko-KR" altLang="en-US" dirty="0" smtClean="0"/>
              <a:t>특징</a:t>
            </a:r>
            <a:r>
              <a:rPr lang="en-US" altLang="ko-KR" baseline="30000" dirty="0" smtClean="0">
                <a:sym typeface="Wingdings" pitchFamily="2" charset="2"/>
              </a:rPr>
              <a:t>hand-crafted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feature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구상하고 구현하여 신경망에 입력함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기계 학습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특징 추출을 학습으로 설계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특징 학습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r>
              <a:rPr lang="ko-KR" altLang="en-US" dirty="0" smtClean="0"/>
              <a:t>원래 패턴이 신경망의 입력 </a:t>
            </a:r>
            <a:r>
              <a:rPr lang="en-US" altLang="ko-KR" dirty="0" smtClean="0">
                <a:sym typeface="Wingdings" pitchFamily="2" charset="2"/>
              </a:rPr>
              <a:t> </a:t>
            </a:r>
            <a:r>
              <a:rPr lang="ko-KR" altLang="en-US" dirty="0" smtClean="0">
                <a:sym typeface="Wingdings" pitchFamily="2" charset="2"/>
              </a:rPr>
              <a:t>통째 학습</a:t>
            </a:r>
            <a:r>
              <a:rPr lang="en-US" altLang="ko-KR" baseline="30000" dirty="0" smtClean="0">
                <a:sym typeface="Wingdings" pitchFamily="2" charset="2"/>
              </a:rPr>
              <a:t>end-to-end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learning</a:t>
            </a:r>
            <a:r>
              <a:rPr lang="ko-KR" altLang="en-US" baseline="30000" dirty="0" smtClean="0">
                <a:sym typeface="Wingdings" pitchFamily="2" charset="2"/>
              </a:rPr>
              <a:t> </a:t>
            </a:r>
            <a:endParaRPr lang="en-US" altLang="ko-KR" baseline="30000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6"/>
            <a:ext cx="712856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43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학습의 부각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학습</a:t>
            </a:r>
            <a:r>
              <a:rPr lang="en-US" altLang="ko-KR" baseline="30000" dirty="0" smtClean="0"/>
              <a:t>feature learning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표현 학습</a:t>
            </a:r>
            <a:r>
              <a:rPr lang="en-US" altLang="ko-KR" baseline="30000" dirty="0" smtClean="0"/>
              <a:t>representation learning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앞단계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</a:t>
            </a:r>
            <a:r>
              <a:rPr lang="ko-KR" altLang="en-US" dirty="0" err="1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에지나 코너와 같은 저급 </a:t>
            </a:r>
            <a:r>
              <a:rPr lang="ko-KR" altLang="en-US" dirty="0" smtClean="0"/>
              <a:t>특징</a:t>
            </a:r>
            <a:r>
              <a:rPr lang="en-US" altLang="ko-KR" baseline="30000" dirty="0" smtClean="0">
                <a:sym typeface="Wingdings" pitchFamily="2" charset="2"/>
              </a:rPr>
              <a:t>low-level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baseline="30000" dirty="0" smtClean="0">
                <a:sym typeface="Wingdings" pitchFamily="2" charset="2"/>
              </a:rPr>
              <a:t>feature</a:t>
            </a:r>
            <a:r>
              <a:rPr lang="ko-KR" altLang="en-US" dirty="0" smtClean="0"/>
              <a:t>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뒷단계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추상적인 형태의 고급 </a:t>
            </a:r>
            <a:r>
              <a:rPr lang="ko-KR" altLang="en-US" dirty="0" smtClean="0"/>
              <a:t>특징</a:t>
            </a:r>
            <a:r>
              <a:rPr lang="en-US" altLang="ko-KR" baseline="30000" dirty="0" smtClean="0">
                <a:sym typeface="Wingdings" pitchFamily="2" charset="2"/>
              </a:rPr>
              <a:t>high-level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en-US" altLang="ko-KR" baseline="30000" dirty="0">
                <a:sym typeface="Wingdings" pitchFamily="2" charset="2"/>
              </a:rPr>
              <a:t>feature 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학습이 강력해짐에 따라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응용에서 획기적인 성능 향상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영상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언어 번역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응용 창출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분류나 회귀뿐 아니라 생성 모델이나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수준의 영상 분할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CNN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LSTM</a:t>
            </a:r>
            <a:r>
              <a:rPr lang="ko-KR" altLang="en-US" dirty="0" smtClean="0"/>
              <a:t>의 협력 모델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8-24]</a:t>
            </a:r>
            <a:r>
              <a:rPr lang="ko-KR" altLang="en-US" dirty="0" smtClean="0"/>
              <a:t>의 자연 영상에 주석 달기 응용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가능해짐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8894" cy="220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94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4.2.1 </a:t>
            </a:r>
            <a:r>
              <a:rPr lang="ko-KR" altLang="en-US" dirty="0" smtClean="0"/>
              <a:t>구조와 동작</a:t>
            </a:r>
            <a:endParaRPr lang="en-US" altLang="ko-KR" dirty="0" smtClean="0"/>
          </a:p>
          <a:p>
            <a:r>
              <a:rPr lang="en-US" altLang="ko-KR" dirty="0" smtClean="0"/>
              <a:t>4.2.2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311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2942</Words>
  <Application>Microsoft Office PowerPoint</Application>
  <PresentationFormat>화면 슬라이드 쇼(4:3)</PresentationFormat>
  <Paragraphs>770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아리따M</vt:lpstr>
      <vt:lpstr>Tahoma</vt:lpstr>
      <vt:lpstr>맑은 고딕</vt:lpstr>
      <vt:lpstr>나눔손글씨 펜</vt:lpstr>
      <vt:lpstr>Wingdings</vt:lpstr>
      <vt:lpstr>Times New Roman</vt:lpstr>
      <vt:lpstr>Arial</vt:lpstr>
      <vt:lpstr>HY견고딕</vt:lpstr>
      <vt:lpstr>Cambria Math</vt:lpstr>
      <vt:lpstr>1_Office 테마</vt:lpstr>
      <vt:lpstr>4장. 딥러닝 기초</vt:lpstr>
      <vt:lpstr>PREVIEW</vt:lpstr>
      <vt:lpstr>PowerPoint 프레젠테이션</vt:lpstr>
      <vt:lpstr>4.1 딥러닝의 등장</vt:lpstr>
      <vt:lpstr>4.1 딥러닝의 등장</vt:lpstr>
      <vt:lpstr>4.1.1 딥러닝의 기술 혁신 요인</vt:lpstr>
      <vt:lpstr>4.1.2 특징 학습의 부각</vt:lpstr>
      <vt:lpstr>4.1.2 특징 학습의 부각</vt:lpstr>
      <vt:lpstr>4.2 깊은 다층 퍼셉트론</vt:lpstr>
      <vt:lpstr>4.2.1 구조와 동작</vt:lpstr>
      <vt:lpstr>4.2.1 구조와 동작</vt:lpstr>
      <vt:lpstr>4.2.1 구조와 동작</vt:lpstr>
      <vt:lpstr>4.2.2 학습</vt:lpstr>
      <vt:lpstr>4.2.2 학습</vt:lpstr>
      <vt:lpstr>4.2.2 학습</vt:lpstr>
      <vt:lpstr>4.3 컨볼루션 신경망</vt:lpstr>
      <vt:lpstr>4.3 컨볼루션 신경망CNN(convolutional neural network)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4.3.1 컨볼루션층</vt:lpstr>
      <vt:lpstr>4.3.2 풀링층</vt:lpstr>
      <vt:lpstr>4.3.2 풀링층</vt:lpstr>
      <vt:lpstr>4.3.3 전체 구조</vt:lpstr>
      <vt:lpstr>4.3.3 전체 구조</vt:lpstr>
      <vt:lpstr>4.3.3 전체 구조</vt:lpstr>
      <vt:lpstr>4.4 컨볼루션 신경망 사례연구</vt:lpstr>
      <vt:lpstr>4.4 컨볼루션 신경망 사례연구</vt:lpstr>
      <vt:lpstr>4.4.1 AlexNet</vt:lpstr>
      <vt:lpstr>4.4.1 AlexNet</vt:lpstr>
      <vt:lpstr>4.4.2 VGGNet</vt:lpstr>
      <vt:lpstr>4.4.2 VGGNet</vt:lpstr>
      <vt:lpstr>4.4.3 GoogLeNet</vt:lpstr>
      <vt:lpstr>4.4.3 GoogLeNet</vt:lpstr>
      <vt:lpstr>4.4.3 GoogLeNet</vt:lpstr>
      <vt:lpstr>4.4.3 GoogLeNet</vt:lpstr>
      <vt:lpstr>4.4.4 ResNet</vt:lpstr>
      <vt:lpstr>4.4.4 ResNet</vt:lpstr>
      <vt:lpstr>4.4.4 ResNet</vt:lpstr>
      <vt:lpstr>4.4.4 ResNet</vt:lpstr>
      <vt:lpstr>4.4.4 ResNet</vt:lpstr>
      <vt:lpstr>4.5 생성 모델</vt:lpstr>
      <vt:lpstr>4.5.1 생성 모델이란?</vt:lpstr>
      <vt:lpstr>4.5.1 생성 모델이란?</vt:lpstr>
      <vt:lpstr>4.5.1 생성 모델이란?</vt:lpstr>
      <vt:lpstr>4.5.1 생성 모델이란?</vt:lpstr>
      <vt:lpstr>4.5.2 GAN(generative adversarial network)</vt:lpstr>
      <vt:lpstr>4.5.2 GAN</vt:lpstr>
      <vt:lpstr>4.5.2 GAN</vt:lpstr>
      <vt:lpstr>4.5.2 GAN</vt:lpstr>
      <vt:lpstr>4.5.2 GAN</vt:lpstr>
      <vt:lpstr>4.5.2 GAN</vt:lpstr>
      <vt:lpstr>4.6 딥러닝은 왜 강력한가?</vt:lpstr>
      <vt:lpstr>4.6 딥러닝은 왜 강력한가?</vt:lpstr>
      <vt:lpstr>4.6 딥러닝은 왜 강력한가?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Kim Yeongsu</cp:lastModifiedBy>
  <cp:revision>422</cp:revision>
  <dcterms:created xsi:type="dcterms:W3CDTF">2006-10-05T04:04:58Z</dcterms:created>
  <dcterms:modified xsi:type="dcterms:W3CDTF">2018-08-19T17:00:36Z</dcterms:modified>
</cp:coreProperties>
</file>